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82"/>
  </p:notesMasterIdLst>
  <p:handoutMasterIdLst>
    <p:handoutMasterId r:id="rId83"/>
  </p:handoutMasterIdLst>
  <p:sldIdLst>
    <p:sldId id="295" r:id="rId2"/>
    <p:sldId id="272" r:id="rId3"/>
    <p:sldId id="283" r:id="rId4"/>
    <p:sldId id="284" r:id="rId5"/>
    <p:sldId id="285" r:id="rId6"/>
    <p:sldId id="286" r:id="rId7"/>
    <p:sldId id="287" r:id="rId8"/>
    <p:sldId id="390" r:id="rId9"/>
    <p:sldId id="357" r:id="rId10"/>
    <p:sldId id="391" r:id="rId11"/>
    <p:sldId id="358" r:id="rId12"/>
    <p:sldId id="392" r:id="rId13"/>
    <p:sldId id="359" r:id="rId14"/>
    <p:sldId id="360" r:id="rId15"/>
    <p:sldId id="361" r:id="rId16"/>
    <p:sldId id="362" r:id="rId17"/>
    <p:sldId id="363" r:id="rId18"/>
    <p:sldId id="364" r:id="rId19"/>
    <p:sldId id="365" r:id="rId20"/>
    <p:sldId id="366" r:id="rId21"/>
    <p:sldId id="367" r:id="rId22"/>
    <p:sldId id="393" r:id="rId23"/>
    <p:sldId id="368" r:id="rId24"/>
    <p:sldId id="369" r:id="rId25"/>
    <p:sldId id="394" r:id="rId26"/>
    <p:sldId id="370" r:id="rId27"/>
    <p:sldId id="395"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97" r:id="rId50"/>
    <p:sldId id="384" r:id="rId51"/>
    <p:sldId id="373" r:id="rId52"/>
    <p:sldId id="374" r:id="rId53"/>
    <p:sldId id="375" r:id="rId54"/>
    <p:sldId id="376" r:id="rId55"/>
    <p:sldId id="377" r:id="rId56"/>
    <p:sldId id="385" r:id="rId57"/>
    <p:sldId id="387" r:id="rId58"/>
    <p:sldId id="398" r:id="rId59"/>
    <p:sldId id="399" r:id="rId60"/>
    <p:sldId id="378" r:id="rId61"/>
    <p:sldId id="379" r:id="rId62"/>
    <p:sldId id="380" r:id="rId63"/>
    <p:sldId id="381" r:id="rId64"/>
    <p:sldId id="388" r:id="rId65"/>
    <p:sldId id="382" r:id="rId66"/>
    <p:sldId id="389" r:id="rId67"/>
    <p:sldId id="383" r:id="rId68"/>
    <p:sldId id="345" r:id="rId69"/>
    <p:sldId id="346" r:id="rId70"/>
    <p:sldId id="347" r:id="rId71"/>
    <p:sldId id="348" r:id="rId72"/>
    <p:sldId id="349" r:id="rId73"/>
    <p:sldId id="350" r:id="rId74"/>
    <p:sldId id="351" r:id="rId75"/>
    <p:sldId id="352" r:id="rId76"/>
    <p:sldId id="353" r:id="rId77"/>
    <p:sldId id="354" r:id="rId78"/>
    <p:sldId id="355" r:id="rId79"/>
    <p:sldId id="396" r:id="rId80"/>
    <p:sldId id="400" r:id="rId81"/>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Svartz" initials="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800"/>
    <a:srgbClr val="E59F00"/>
    <a:srgbClr val="0069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015" autoAdjust="0"/>
    <p:restoredTop sz="70286" autoAdjust="0"/>
  </p:normalViewPr>
  <p:slideViewPr>
    <p:cSldViewPr snapToGrid="0" snapToObjects="1">
      <p:cViewPr varScale="1">
        <p:scale>
          <a:sx n="81" d="100"/>
          <a:sy n="81" d="100"/>
        </p:scale>
        <p:origin x="-24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9-27T12:08:57.491" idx="1">
    <p:pos x="5247" y="1197"/>
    <p:text>skillnad på dessa två?</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D41C7-E972-4D38-B253-F47050053270}" type="doc">
      <dgm:prSet loTypeId="urn:microsoft.com/office/officeart/2005/8/layout/vProcess5" loCatId="process" qsTypeId="urn:microsoft.com/office/officeart/2005/8/quickstyle/3d5" qsCatId="3D" csTypeId="urn:microsoft.com/office/officeart/2005/8/colors/accent1_2" csCatId="accent1" phldr="1"/>
      <dgm:spPr/>
      <dgm:t>
        <a:bodyPr/>
        <a:lstStyle/>
        <a:p>
          <a:endParaRPr lang="sv-SE"/>
        </a:p>
      </dgm:t>
    </dgm:pt>
    <dgm:pt modelId="{69ADD46C-76A3-4607-981E-CDBD650C1B58}">
      <dgm:prSet phldrT="[Text]"/>
      <dgm:spPr>
        <a:solidFill>
          <a:srgbClr val="297189"/>
        </a:solidFill>
      </dgm:spPr>
      <dgm:t>
        <a:bodyPr/>
        <a:lstStyle/>
        <a:p>
          <a:pPr algn="ctr"/>
          <a:r>
            <a:rPr lang="sv-SE" dirty="0" smtClean="0"/>
            <a:t>Ramavtal</a:t>
          </a:r>
          <a:endParaRPr lang="sv-SE" dirty="0"/>
        </a:p>
      </dgm:t>
    </dgm:pt>
    <dgm:pt modelId="{85B9B96E-D5BE-49D8-95D3-3A99CEA630EE}" type="parTrans" cxnId="{D02B45BC-C251-4BFC-8837-BA46351E11B6}">
      <dgm:prSet/>
      <dgm:spPr/>
      <dgm:t>
        <a:bodyPr/>
        <a:lstStyle/>
        <a:p>
          <a:endParaRPr lang="sv-SE"/>
        </a:p>
      </dgm:t>
    </dgm:pt>
    <dgm:pt modelId="{AF54AB50-8CD3-4CE2-B362-F3E0FB2D7C81}" type="sibTrans" cxnId="{D02B45BC-C251-4BFC-8837-BA46351E11B6}">
      <dgm:prSet/>
      <dgm:spPr/>
      <dgm:t>
        <a:bodyPr/>
        <a:lstStyle/>
        <a:p>
          <a:endParaRPr lang="sv-SE"/>
        </a:p>
      </dgm:t>
    </dgm:pt>
    <dgm:pt modelId="{9891BAAC-B8BA-4C4A-BEC8-1ADB3490AE6C}">
      <dgm:prSet phldrT="[Text]"/>
      <dgm:spPr>
        <a:solidFill>
          <a:srgbClr val="297189"/>
        </a:solidFill>
      </dgm:spPr>
      <dgm:t>
        <a:bodyPr/>
        <a:lstStyle/>
        <a:p>
          <a:pPr algn="ctr"/>
          <a:r>
            <a:rPr lang="sv-SE" dirty="0" smtClean="0"/>
            <a:t>Anpassa &amp; kravställ efter det egna behovet</a:t>
          </a:r>
          <a:endParaRPr lang="sv-SE" dirty="0"/>
        </a:p>
      </dgm:t>
    </dgm:pt>
    <dgm:pt modelId="{EADFE174-4F5A-4BB6-AD67-1E1A7AC3A4E5}" type="parTrans" cxnId="{B0F19A94-E963-4331-BF53-C1D141F96136}">
      <dgm:prSet/>
      <dgm:spPr/>
      <dgm:t>
        <a:bodyPr/>
        <a:lstStyle/>
        <a:p>
          <a:endParaRPr lang="sv-SE"/>
        </a:p>
      </dgm:t>
    </dgm:pt>
    <dgm:pt modelId="{1F1E4D35-154B-48C7-84FA-95A32F7E5A71}" type="sibTrans" cxnId="{B0F19A94-E963-4331-BF53-C1D141F96136}">
      <dgm:prSet/>
      <dgm:spPr/>
      <dgm:t>
        <a:bodyPr/>
        <a:lstStyle/>
        <a:p>
          <a:endParaRPr lang="sv-SE"/>
        </a:p>
      </dgm:t>
    </dgm:pt>
    <dgm:pt modelId="{07C7AE74-0C0A-4097-9A37-C3D0CAB0A39F}">
      <dgm:prSet phldrT="[Text]"/>
      <dgm:spPr>
        <a:solidFill>
          <a:srgbClr val="297189"/>
        </a:solidFill>
      </dgm:spPr>
      <dgm:t>
        <a:bodyPr/>
        <a:lstStyle/>
        <a:p>
          <a:pPr algn="ctr"/>
          <a:r>
            <a:rPr lang="sv-SE" dirty="0" smtClean="0"/>
            <a:t>Avrop</a:t>
          </a:r>
          <a:endParaRPr lang="sv-SE" dirty="0"/>
        </a:p>
      </dgm:t>
    </dgm:pt>
    <dgm:pt modelId="{779F7A30-A6EF-40D2-BFD9-626D57CEAEC8}" type="sibTrans" cxnId="{DB79EB1D-2ADA-4579-AD4D-B92CD008C02B}">
      <dgm:prSet/>
      <dgm:spPr/>
      <dgm:t>
        <a:bodyPr/>
        <a:lstStyle/>
        <a:p>
          <a:endParaRPr lang="sv-SE"/>
        </a:p>
      </dgm:t>
    </dgm:pt>
    <dgm:pt modelId="{1F9D7EF0-EA36-48DB-B164-C783CB37BC7C}" type="parTrans" cxnId="{DB79EB1D-2ADA-4579-AD4D-B92CD008C02B}">
      <dgm:prSet/>
      <dgm:spPr/>
      <dgm:t>
        <a:bodyPr/>
        <a:lstStyle/>
        <a:p>
          <a:endParaRPr lang="sv-SE"/>
        </a:p>
      </dgm:t>
    </dgm:pt>
    <dgm:pt modelId="{83945C26-9365-47A1-BC69-E97FB944E4FA}" type="pres">
      <dgm:prSet presAssocID="{C9AD41C7-E972-4D38-B253-F47050053270}" presName="outerComposite" presStyleCnt="0">
        <dgm:presLayoutVars>
          <dgm:chMax val="5"/>
          <dgm:dir/>
          <dgm:resizeHandles val="exact"/>
        </dgm:presLayoutVars>
      </dgm:prSet>
      <dgm:spPr/>
      <dgm:t>
        <a:bodyPr/>
        <a:lstStyle/>
        <a:p>
          <a:endParaRPr lang="sv-SE"/>
        </a:p>
      </dgm:t>
    </dgm:pt>
    <dgm:pt modelId="{23116F5D-6DA0-483E-B748-0F517A999F05}" type="pres">
      <dgm:prSet presAssocID="{C9AD41C7-E972-4D38-B253-F47050053270}" presName="dummyMaxCanvas" presStyleCnt="0">
        <dgm:presLayoutVars/>
      </dgm:prSet>
      <dgm:spPr/>
    </dgm:pt>
    <dgm:pt modelId="{DC808361-A9CE-44F3-9648-46CCF9D28C7F}" type="pres">
      <dgm:prSet presAssocID="{C9AD41C7-E972-4D38-B253-F47050053270}" presName="ThreeNodes_1" presStyleLbl="node1" presStyleIdx="0" presStyleCnt="3" custLinFactNeighborY="-5303">
        <dgm:presLayoutVars>
          <dgm:bulletEnabled val="1"/>
        </dgm:presLayoutVars>
      </dgm:prSet>
      <dgm:spPr/>
      <dgm:t>
        <a:bodyPr/>
        <a:lstStyle/>
        <a:p>
          <a:endParaRPr lang="sv-SE"/>
        </a:p>
      </dgm:t>
    </dgm:pt>
    <dgm:pt modelId="{32137813-EA44-4E93-AF4F-9B99CE27E699}" type="pres">
      <dgm:prSet presAssocID="{C9AD41C7-E972-4D38-B253-F47050053270}" presName="ThreeNodes_2" presStyleLbl="node1" presStyleIdx="1" presStyleCnt="3">
        <dgm:presLayoutVars>
          <dgm:bulletEnabled val="1"/>
        </dgm:presLayoutVars>
      </dgm:prSet>
      <dgm:spPr/>
      <dgm:t>
        <a:bodyPr/>
        <a:lstStyle/>
        <a:p>
          <a:endParaRPr lang="sv-SE"/>
        </a:p>
      </dgm:t>
    </dgm:pt>
    <dgm:pt modelId="{AC348EBC-7F07-459B-966B-C31092392BA1}" type="pres">
      <dgm:prSet presAssocID="{C9AD41C7-E972-4D38-B253-F47050053270}" presName="ThreeNodes_3" presStyleLbl="node1" presStyleIdx="2" presStyleCnt="3">
        <dgm:presLayoutVars>
          <dgm:bulletEnabled val="1"/>
        </dgm:presLayoutVars>
      </dgm:prSet>
      <dgm:spPr/>
      <dgm:t>
        <a:bodyPr/>
        <a:lstStyle/>
        <a:p>
          <a:endParaRPr lang="sv-SE"/>
        </a:p>
      </dgm:t>
    </dgm:pt>
    <dgm:pt modelId="{AD37D427-24C7-49E7-9C9A-A9B635029007}" type="pres">
      <dgm:prSet presAssocID="{C9AD41C7-E972-4D38-B253-F47050053270}" presName="ThreeConn_1-2" presStyleLbl="fgAccFollowNode1" presStyleIdx="0" presStyleCnt="2">
        <dgm:presLayoutVars>
          <dgm:bulletEnabled val="1"/>
        </dgm:presLayoutVars>
      </dgm:prSet>
      <dgm:spPr/>
      <dgm:t>
        <a:bodyPr/>
        <a:lstStyle/>
        <a:p>
          <a:endParaRPr lang="sv-SE"/>
        </a:p>
      </dgm:t>
    </dgm:pt>
    <dgm:pt modelId="{FF87C728-38FA-45FF-95EB-584CCE98C689}" type="pres">
      <dgm:prSet presAssocID="{C9AD41C7-E972-4D38-B253-F47050053270}" presName="ThreeConn_2-3" presStyleLbl="fgAccFollowNode1" presStyleIdx="1" presStyleCnt="2">
        <dgm:presLayoutVars>
          <dgm:bulletEnabled val="1"/>
        </dgm:presLayoutVars>
      </dgm:prSet>
      <dgm:spPr/>
      <dgm:t>
        <a:bodyPr/>
        <a:lstStyle/>
        <a:p>
          <a:endParaRPr lang="sv-SE"/>
        </a:p>
      </dgm:t>
    </dgm:pt>
    <dgm:pt modelId="{DAD7055F-0CAA-4716-9FAA-BCDA63B03861}" type="pres">
      <dgm:prSet presAssocID="{C9AD41C7-E972-4D38-B253-F47050053270}" presName="ThreeNodes_1_text" presStyleLbl="node1" presStyleIdx="2" presStyleCnt="3">
        <dgm:presLayoutVars>
          <dgm:bulletEnabled val="1"/>
        </dgm:presLayoutVars>
      </dgm:prSet>
      <dgm:spPr/>
      <dgm:t>
        <a:bodyPr/>
        <a:lstStyle/>
        <a:p>
          <a:endParaRPr lang="sv-SE"/>
        </a:p>
      </dgm:t>
    </dgm:pt>
    <dgm:pt modelId="{CE4EA7B1-C314-40C9-8E37-EAC01A604926}" type="pres">
      <dgm:prSet presAssocID="{C9AD41C7-E972-4D38-B253-F47050053270}" presName="ThreeNodes_2_text" presStyleLbl="node1" presStyleIdx="2" presStyleCnt="3">
        <dgm:presLayoutVars>
          <dgm:bulletEnabled val="1"/>
        </dgm:presLayoutVars>
      </dgm:prSet>
      <dgm:spPr/>
      <dgm:t>
        <a:bodyPr/>
        <a:lstStyle/>
        <a:p>
          <a:endParaRPr lang="sv-SE"/>
        </a:p>
      </dgm:t>
    </dgm:pt>
    <dgm:pt modelId="{F34990BA-0F93-4D15-AFA3-20353935E681}" type="pres">
      <dgm:prSet presAssocID="{C9AD41C7-E972-4D38-B253-F47050053270}" presName="ThreeNodes_3_text" presStyleLbl="node1" presStyleIdx="2" presStyleCnt="3">
        <dgm:presLayoutVars>
          <dgm:bulletEnabled val="1"/>
        </dgm:presLayoutVars>
      </dgm:prSet>
      <dgm:spPr/>
      <dgm:t>
        <a:bodyPr/>
        <a:lstStyle/>
        <a:p>
          <a:endParaRPr lang="sv-SE"/>
        </a:p>
      </dgm:t>
    </dgm:pt>
  </dgm:ptLst>
  <dgm:cxnLst>
    <dgm:cxn modelId="{50346956-123D-408A-B3E3-B3C9247FF481}" type="presOf" srcId="{07C7AE74-0C0A-4097-9A37-C3D0CAB0A39F}" destId="{CE4EA7B1-C314-40C9-8E37-EAC01A604926}" srcOrd="1" destOrd="0" presId="urn:microsoft.com/office/officeart/2005/8/layout/vProcess5"/>
    <dgm:cxn modelId="{4D8A0904-EC4C-4BDE-8D57-8DE7812C76C6}" type="presOf" srcId="{07C7AE74-0C0A-4097-9A37-C3D0CAB0A39F}" destId="{32137813-EA44-4E93-AF4F-9B99CE27E699}" srcOrd="0" destOrd="0" presId="urn:microsoft.com/office/officeart/2005/8/layout/vProcess5"/>
    <dgm:cxn modelId="{5B89A5DC-302B-4A95-9BF0-A85F91F2B2BD}" type="presOf" srcId="{C9AD41C7-E972-4D38-B253-F47050053270}" destId="{83945C26-9365-47A1-BC69-E97FB944E4FA}" srcOrd="0" destOrd="0" presId="urn:microsoft.com/office/officeart/2005/8/layout/vProcess5"/>
    <dgm:cxn modelId="{DB79EB1D-2ADA-4579-AD4D-B92CD008C02B}" srcId="{C9AD41C7-E972-4D38-B253-F47050053270}" destId="{07C7AE74-0C0A-4097-9A37-C3D0CAB0A39F}" srcOrd="1" destOrd="0" parTransId="{1F9D7EF0-EA36-48DB-B164-C783CB37BC7C}" sibTransId="{779F7A30-A6EF-40D2-BFD9-626D57CEAEC8}"/>
    <dgm:cxn modelId="{26D17D25-BFD8-4B28-AFFE-F646143DF2B7}" type="presOf" srcId="{AF54AB50-8CD3-4CE2-B362-F3E0FB2D7C81}" destId="{AD37D427-24C7-49E7-9C9A-A9B635029007}" srcOrd="0" destOrd="0" presId="urn:microsoft.com/office/officeart/2005/8/layout/vProcess5"/>
    <dgm:cxn modelId="{D02B45BC-C251-4BFC-8837-BA46351E11B6}" srcId="{C9AD41C7-E972-4D38-B253-F47050053270}" destId="{69ADD46C-76A3-4607-981E-CDBD650C1B58}" srcOrd="0" destOrd="0" parTransId="{85B9B96E-D5BE-49D8-95D3-3A99CEA630EE}" sibTransId="{AF54AB50-8CD3-4CE2-B362-F3E0FB2D7C81}"/>
    <dgm:cxn modelId="{D03D273D-6A32-4552-8B70-BBEB82F716A6}" type="presOf" srcId="{9891BAAC-B8BA-4C4A-BEC8-1ADB3490AE6C}" destId="{F34990BA-0F93-4D15-AFA3-20353935E681}" srcOrd="1" destOrd="0" presId="urn:microsoft.com/office/officeart/2005/8/layout/vProcess5"/>
    <dgm:cxn modelId="{4634CCB9-CB93-4571-8075-6333CFAB271C}" type="presOf" srcId="{69ADD46C-76A3-4607-981E-CDBD650C1B58}" destId="{DC808361-A9CE-44F3-9648-46CCF9D28C7F}" srcOrd="0" destOrd="0" presId="urn:microsoft.com/office/officeart/2005/8/layout/vProcess5"/>
    <dgm:cxn modelId="{9E020F1D-3E14-42CD-9309-395ED1C89AB2}" type="presOf" srcId="{9891BAAC-B8BA-4C4A-BEC8-1ADB3490AE6C}" destId="{AC348EBC-7F07-459B-966B-C31092392BA1}" srcOrd="0" destOrd="0" presId="urn:microsoft.com/office/officeart/2005/8/layout/vProcess5"/>
    <dgm:cxn modelId="{A4F90466-949A-4B23-840B-F99C8C728C4F}" type="presOf" srcId="{779F7A30-A6EF-40D2-BFD9-626D57CEAEC8}" destId="{FF87C728-38FA-45FF-95EB-584CCE98C689}" srcOrd="0" destOrd="0" presId="urn:microsoft.com/office/officeart/2005/8/layout/vProcess5"/>
    <dgm:cxn modelId="{975D158D-491E-4406-B63E-672F197B4DD3}" type="presOf" srcId="{69ADD46C-76A3-4607-981E-CDBD650C1B58}" destId="{DAD7055F-0CAA-4716-9FAA-BCDA63B03861}" srcOrd="1" destOrd="0" presId="urn:microsoft.com/office/officeart/2005/8/layout/vProcess5"/>
    <dgm:cxn modelId="{B0F19A94-E963-4331-BF53-C1D141F96136}" srcId="{C9AD41C7-E972-4D38-B253-F47050053270}" destId="{9891BAAC-B8BA-4C4A-BEC8-1ADB3490AE6C}" srcOrd="2" destOrd="0" parTransId="{EADFE174-4F5A-4BB6-AD67-1E1A7AC3A4E5}" sibTransId="{1F1E4D35-154B-48C7-84FA-95A32F7E5A71}"/>
    <dgm:cxn modelId="{23D97E7C-AD7C-4A50-A19E-81F4CF3F3583}" type="presParOf" srcId="{83945C26-9365-47A1-BC69-E97FB944E4FA}" destId="{23116F5D-6DA0-483E-B748-0F517A999F05}" srcOrd="0" destOrd="0" presId="urn:microsoft.com/office/officeart/2005/8/layout/vProcess5"/>
    <dgm:cxn modelId="{6EE03F6F-8CD0-47F7-AA1E-508B61782A1F}" type="presParOf" srcId="{83945C26-9365-47A1-BC69-E97FB944E4FA}" destId="{DC808361-A9CE-44F3-9648-46CCF9D28C7F}" srcOrd="1" destOrd="0" presId="urn:microsoft.com/office/officeart/2005/8/layout/vProcess5"/>
    <dgm:cxn modelId="{49B583CF-1F60-4F6D-A60B-9059E79672C2}" type="presParOf" srcId="{83945C26-9365-47A1-BC69-E97FB944E4FA}" destId="{32137813-EA44-4E93-AF4F-9B99CE27E699}" srcOrd="2" destOrd="0" presId="urn:microsoft.com/office/officeart/2005/8/layout/vProcess5"/>
    <dgm:cxn modelId="{B8874BE8-1557-4BCE-B3B9-E21413C0E67B}" type="presParOf" srcId="{83945C26-9365-47A1-BC69-E97FB944E4FA}" destId="{AC348EBC-7F07-459B-966B-C31092392BA1}" srcOrd="3" destOrd="0" presId="urn:microsoft.com/office/officeart/2005/8/layout/vProcess5"/>
    <dgm:cxn modelId="{1FFE23EA-8FBE-445A-BD2E-46E5A19261EA}" type="presParOf" srcId="{83945C26-9365-47A1-BC69-E97FB944E4FA}" destId="{AD37D427-24C7-49E7-9C9A-A9B635029007}" srcOrd="4" destOrd="0" presId="urn:microsoft.com/office/officeart/2005/8/layout/vProcess5"/>
    <dgm:cxn modelId="{E284A771-81E2-40E8-90CC-88A4394021FA}" type="presParOf" srcId="{83945C26-9365-47A1-BC69-E97FB944E4FA}" destId="{FF87C728-38FA-45FF-95EB-584CCE98C689}" srcOrd="5" destOrd="0" presId="urn:microsoft.com/office/officeart/2005/8/layout/vProcess5"/>
    <dgm:cxn modelId="{118E98F7-BD92-4E83-9F6B-D541E8184431}" type="presParOf" srcId="{83945C26-9365-47A1-BC69-E97FB944E4FA}" destId="{DAD7055F-0CAA-4716-9FAA-BCDA63B03861}" srcOrd="6" destOrd="0" presId="urn:microsoft.com/office/officeart/2005/8/layout/vProcess5"/>
    <dgm:cxn modelId="{70A844E2-3953-4395-8751-42C496FCB58B}" type="presParOf" srcId="{83945C26-9365-47A1-BC69-E97FB944E4FA}" destId="{CE4EA7B1-C314-40C9-8E37-EAC01A604926}" srcOrd="7" destOrd="0" presId="urn:microsoft.com/office/officeart/2005/8/layout/vProcess5"/>
    <dgm:cxn modelId="{C49B4F4D-A6D4-4D1B-BD40-066808804D9A}" type="presParOf" srcId="{83945C26-9365-47A1-BC69-E97FB944E4FA}" destId="{F34990BA-0F93-4D15-AFA3-20353935E68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B4DAF-AD09-4F84-863C-4A8FA582581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B0CE1523-82D0-4ACA-B8D2-727681F7C090}">
      <dgm:prSet phldrT="[Text]" custT="1"/>
      <dgm:spPr>
        <a:solidFill>
          <a:srgbClr val="297189"/>
        </a:solidFill>
        <a:ln>
          <a:solidFill>
            <a:srgbClr val="E07800"/>
          </a:solidFill>
        </a:ln>
      </dgm:spPr>
      <dgm:t>
        <a:bodyPr/>
        <a:lstStyle/>
        <a:p>
          <a:r>
            <a:rPr lang="sv-SE" sz="2400" dirty="0" smtClean="0">
              <a:latin typeface="Franklin Gothic Book" panose="020B0503020102020204" pitchFamily="34" charset="0"/>
            </a:rPr>
            <a:t>Ledning och styrning (ULV)</a:t>
          </a:r>
          <a:endParaRPr lang="sv-SE" sz="2500" dirty="0">
            <a:latin typeface="Franklin Gothic Book" panose="020B0503020102020204" pitchFamily="34" charset="0"/>
          </a:endParaRPr>
        </a:p>
      </dgm:t>
    </dgm:pt>
    <dgm:pt modelId="{66906976-9FC1-4541-8354-167D0A6C8920}" type="parTrans" cxnId="{B293A19D-8D37-44ED-97E6-CC50DD3F24DA}">
      <dgm:prSet/>
      <dgm:spPr/>
      <dgm:t>
        <a:bodyPr/>
        <a:lstStyle/>
        <a:p>
          <a:endParaRPr lang="sv-SE"/>
        </a:p>
      </dgm:t>
    </dgm:pt>
    <dgm:pt modelId="{80F917CF-CF92-4AE6-9B2D-6873BA45AED0}" type="sibTrans" cxnId="{B293A19D-8D37-44ED-97E6-CC50DD3F24DA}">
      <dgm:prSet/>
      <dgm:spPr>
        <a:pattFill prst="pct5">
          <a:fgClr>
            <a:schemeClr val="accent1"/>
          </a:fgClr>
          <a:bgClr>
            <a:schemeClr val="bg1"/>
          </a:bgClr>
        </a:pattFill>
        <a:ln>
          <a:solidFill>
            <a:srgbClr val="E07800"/>
          </a:solidFill>
        </a:ln>
      </dgm:spPr>
      <dgm:t>
        <a:bodyPr/>
        <a:lstStyle/>
        <a:p>
          <a:endParaRPr lang="sv-SE"/>
        </a:p>
      </dgm:t>
    </dgm:pt>
    <dgm:pt modelId="{651C4609-8EAD-48AF-AA50-9C8F3950A820}">
      <dgm:prSet phldrT="[Text]" custT="1"/>
      <dgm:spPr>
        <a:solidFill>
          <a:srgbClr val="297189"/>
        </a:solidFill>
        <a:ln>
          <a:solidFill>
            <a:srgbClr val="E07800"/>
          </a:solidFill>
        </a:ln>
      </dgm:spPr>
      <dgm:t>
        <a:bodyPr/>
        <a:lstStyle/>
        <a:p>
          <a:r>
            <a:rPr lang="sv-SE" sz="2500" dirty="0" smtClean="0">
              <a:latin typeface="Franklin Gothic Book" panose="020B0503020102020204" pitchFamily="34" charset="0"/>
            </a:rPr>
            <a:t>Verksamhet,  organisation (VU)</a:t>
          </a:r>
          <a:endParaRPr lang="sv-SE" sz="2500" dirty="0">
            <a:latin typeface="Franklin Gothic Book" panose="020B0503020102020204" pitchFamily="34" charset="0"/>
          </a:endParaRPr>
        </a:p>
      </dgm:t>
    </dgm:pt>
    <dgm:pt modelId="{40EA5921-7B30-4BC1-9FA7-2E00DD5E1EB7}" type="parTrans" cxnId="{2921E3CD-35A2-4C09-B3B0-272439F383DA}">
      <dgm:prSet/>
      <dgm:spPr/>
      <dgm:t>
        <a:bodyPr/>
        <a:lstStyle/>
        <a:p>
          <a:endParaRPr lang="sv-SE"/>
        </a:p>
      </dgm:t>
    </dgm:pt>
    <dgm:pt modelId="{9BA88CC1-1695-41E8-8D34-3AA6B745F9BE}" type="sibTrans" cxnId="{2921E3CD-35A2-4C09-B3B0-272439F383DA}">
      <dgm:prSet/>
      <dgm:spPr>
        <a:ln>
          <a:solidFill>
            <a:srgbClr val="E07800"/>
          </a:solidFill>
        </a:ln>
      </dgm:spPr>
      <dgm:t>
        <a:bodyPr/>
        <a:lstStyle/>
        <a:p>
          <a:endParaRPr lang="sv-SE"/>
        </a:p>
      </dgm:t>
    </dgm:pt>
    <dgm:pt modelId="{02F3E888-4F12-4B5C-B48F-3CF1F49FFAE8}">
      <dgm:prSet phldrT="[Text]" custT="1"/>
      <dgm:spPr>
        <a:solidFill>
          <a:srgbClr val="297189"/>
        </a:solidFill>
        <a:ln>
          <a:solidFill>
            <a:srgbClr val="E07800"/>
          </a:solidFill>
        </a:ln>
      </dgm:spPr>
      <dgm:t>
        <a:bodyPr/>
        <a:lstStyle/>
        <a:p>
          <a:r>
            <a:rPr lang="sv-SE" sz="2400" dirty="0" smtClean="0">
              <a:latin typeface="Franklin Gothic Book" panose="020B0503020102020204" pitchFamily="34" charset="0"/>
            </a:rPr>
            <a:t>Utveckling av personal (UCK)</a:t>
          </a:r>
          <a:endParaRPr lang="sv-SE" sz="2500" dirty="0">
            <a:latin typeface="Franklin Gothic Book" panose="020B0503020102020204" pitchFamily="34" charset="0"/>
          </a:endParaRPr>
        </a:p>
      </dgm:t>
    </dgm:pt>
    <dgm:pt modelId="{6B4F916C-00C0-4FF7-9728-6A2518AB6F6A}" type="parTrans" cxnId="{56E5A281-CBC2-4838-A2EC-40B4610A03E5}">
      <dgm:prSet/>
      <dgm:spPr/>
      <dgm:t>
        <a:bodyPr/>
        <a:lstStyle/>
        <a:p>
          <a:endParaRPr lang="sv-SE"/>
        </a:p>
      </dgm:t>
    </dgm:pt>
    <dgm:pt modelId="{65F99A42-07AB-4218-A4BA-3F6B82B4757F}" type="sibTrans" cxnId="{56E5A281-CBC2-4838-A2EC-40B4610A03E5}">
      <dgm:prSet/>
      <dgm:spPr>
        <a:ln>
          <a:solidFill>
            <a:srgbClr val="E07800"/>
          </a:solidFill>
        </a:ln>
      </dgm:spPr>
      <dgm:t>
        <a:bodyPr/>
        <a:lstStyle/>
        <a:p>
          <a:endParaRPr lang="sv-SE"/>
        </a:p>
      </dgm:t>
    </dgm:pt>
    <dgm:pt modelId="{C6B2FC1C-0833-4DFE-84A7-00158ED12F81}" type="pres">
      <dgm:prSet presAssocID="{224B4DAF-AD09-4F84-863C-4A8FA5825817}" presName="cycle" presStyleCnt="0">
        <dgm:presLayoutVars>
          <dgm:dir/>
          <dgm:resizeHandles val="exact"/>
        </dgm:presLayoutVars>
      </dgm:prSet>
      <dgm:spPr/>
      <dgm:t>
        <a:bodyPr/>
        <a:lstStyle/>
        <a:p>
          <a:endParaRPr lang="sv-SE"/>
        </a:p>
      </dgm:t>
    </dgm:pt>
    <dgm:pt modelId="{5CBFB249-54A4-4815-B1A7-5998AA99E74B}" type="pres">
      <dgm:prSet presAssocID="{B0CE1523-82D0-4ACA-B8D2-727681F7C090}" presName="node" presStyleLbl="node1" presStyleIdx="0" presStyleCnt="3">
        <dgm:presLayoutVars>
          <dgm:bulletEnabled val="1"/>
        </dgm:presLayoutVars>
      </dgm:prSet>
      <dgm:spPr/>
      <dgm:t>
        <a:bodyPr/>
        <a:lstStyle/>
        <a:p>
          <a:endParaRPr lang="sv-SE"/>
        </a:p>
      </dgm:t>
    </dgm:pt>
    <dgm:pt modelId="{409C07E4-40A2-4991-89CE-577D19D6511F}" type="pres">
      <dgm:prSet presAssocID="{B0CE1523-82D0-4ACA-B8D2-727681F7C090}" presName="spNode" presStyleCnt="0"/>
      <dgm:spPr/>
    </dgm:pt>
    <dgm:pt modelId="{B83BA764-F3DA-49E4-813A-CF6E46924BDE}" type="pres">
      <dgm:prSet presAssocID="{80F917CF-CF92-4AE6-9B2D-6873BA45AED0}" presName="sibTrans" presStyleLbl="sibTrans1D1" presStyleIdx="0" presStyleCnt="3"/>
      <dgm:spPr/>
      <dgm:t>
        <a:bodyPr/>
        <a:lstStyle/>
        <a:p>
          <a:endParaRPr lang="sv-SE"/>
        </a:p>
      </dgm:t>
    </dgm:pt>
    <dgm:pt modelId="{8E28D192-68C2-4C35-B65B-C5BBB8276361}" type="pres">
      <dgm:prSet presAssocID="{651C4609-8EAD-48AF-AA50-9C8F3950A820}" presName="node" presStyleLbl="node1" presStyleIdx="1" presStyleCnt="3" custRadScaleRad="95579" custRadScaleInc="3101">
        <dgm:presLayoutVars>
          <dgm:bulletEnabled val="1"/>
        </dgm:presLayoutVars>
      </dgm:prSet>
      <dgm:spPr/>
      <dgm:t>
        <a:bodyPr/>
        <a:lstStyle/>
        <a:p>
          <a:endParaRPr lang="sv-SE"/>
        </a:p>
      </dgm:t>
    </dgm:pt>
    <dgm:pt modelId="{E66D811B-313D-4D70-B220-A125046BA1E4}" type="pres">
      <dgm:prSet presAssocID="{651C4609-8EAD-48AF-AA50-9C8F3950A820}" presName="spNode" presStyleCnt="0"/>
      <dgm:spPr/>
    </dgm:pt>
    <dgm:pt modelId="{F9ED3FFD-28F8-46FF-A867-C3755CAAE82B}" type="pres">
      <dgm:prSet presAssocID="{9BA88CC1-1695-41E8-8D34-3AA6B745F9BE}" presName="sibTrans" presStyleLbl="sibTrans1D1" presStyleIdx="1" presStyleCnt="3"/>
      <dgm:spPr/>
      <dgm:t>
        <a:bodyPr/>
        <a:lstStyle/>
        <a:p>
          <a:endParaRPr lang="sv-SE"/>
        </a:p>
      </dgm:t>
    </dgm:pt>
    <dgm:pt modelId="{A4F995B7-920D-49A1-96DC-CE03ED9D6499}" type="pres">
      <dgm:prSet presAssocID="{02F3E888-4F12-4B5C-B48F-3CF1F49FFAE8}" presName="node" presStyleLbl="node1" presStyleIdx="2" presStyleCnt="3" custRadScaleRad="99539" custRadScaleInc="331">
        <dgm:presLayoutVars>
          <dgm:bulletEnabled val="1"/>
        </dgm:presLayoutVars>
      </dgm:prSet>
      <dgm:spPr/>
      <dgm:t>
        <a:bodyPr/>
        <a:lstStyle/>
        <a:p>
          <a:endParaRPr lang="sv-SE"/>
        </a:p>
      </dgm:t>
    </dgm:pt>
    <dgm:pt modelId="{1B947123-ACB5-4E1B-ABB7-3C62AFCED143}" type="pres">
      <dgm:prSet presAssocID="{02F3E888-4F12-4B5C-B48F-3CF1F49FFAE8}" presName="spNode" presStyleCnt="0"/>
      <dgm:spPr/>
    </dgm:pt>
    <dgm:pt modelId="{065B6C03-B539-40B1-8B10-F7CD6B7E3FA1}" type="pres">
      <dgm:prSet presAssocID="{65F99A42-07AB-4218-A4BA-3F6B82B4757F}" presName="sibTrans" presStyleLbl="sibTrans1D1" presStyleIdx="2" presStyleCnt="3"/>
      <dgm:spPr/>
      <dgm:t>
        <a:bodyPr/>
        <a:lstStyle/>
        <a:p>
          <a:endParaRPr lang="sv-SE"/>
        </a:p>
      </dgm:t>
    </dgm:pt>
  </dgm:ptLst>
  <dgm:cxnLst>
    <dgm:cxn modelId="{45EF6E7F-D983-40B4-9044-9EF4F6EEBD95}" type="presOf" srcId="{9BA88CC1-1695-41E8-8D34-3AA6B745F9BE}" destId="{F9ED3FFD-28F8-46FF-A867-C3755CAAE82B}" srcOrd="0" destOrd="0" presId="urn:microsoft.com/office/officeart/2005/8/layout/cycle5"/>
    <dgm:cxn modelId="{D1CC9F22-577F-481C-811C-56D94C2B0CBE}" type="presOf" srcId="{651C4609-8EAD-48AF-AA50-9C8F3950A820}" destId="{8E28D192-68C2-4C35-B65B-C5BBB8276361}" srcOrd="0" destOrd="0" presId="urn:microsoft.com/office/officeart/2005/8/layout/cycle5"/>
    <dgm:cxn modelId="{62708EAC-DF11-4209-BA0C-D6E6AA52C145}" type="presOf" srcId="{B0CE1523-82D0-4ACA-B8D2-727681F7C090}" destId="{5CBFB249-54A4-4815-B1A7-5998AA99E74B}" srcOrd="0" destOrd="0" presId="urn:microsoft.com/office/officeart/2005/8/layout/cycle5"/>
    <dgm:cxn modelId="{2921E3CD-35A2-4C09-B3B0-272439F383DA}" srcId="{224B4DAF-AD09-4F84-863C-4A8FA5825817}" destId="{651C4609-8EAD-48AF-AA50-9C8F3950A820}" srcOrd="1" destOrd="0" parTransId="{40EA5921-7B30-4BC1-9FA7-2E00DD5E1EB7}" sibTransId="{9BA88CC1-1695-41E8-8D34-3AA6B745F9BE}"/>
    <dgm:cxn modelId="{4EB975E8-E1D5-4643-B698-4AF52BFFFC86}" type="presOf" srcId="{02F3E888-4F12-4B5C-B48F-3CF1F49FFAE8}" destId="{A4F995B7-920D-49A1-96DC-CE03ED9D6499}" srcOrd="0" destOrd="0" presId="urn:microsoft.com/office/officeart/2005/8/layout/cycle5"/>
    <dgm:cxn modelId="{B293A19D-8D37-44ED-97E6-CC50DD3F24DA}" srcId="{224B4DAF-AD09-4F84-863C-4A8FA5825817}" destId="{B0CE1523-82D0-4ACA-B8D2-727681F7C090}" srcOrd="0" destOrd="0" parTransId="{66906976-9FC1-4541-8354-167D0A6C8920}" sibTransId="{80F917CF-CF92-4AE6-9B2D-6873BA45AED0}"/>
    <dgm:cxn modelId="{56E5A281-CBC2-4838-A2EC-40B4610A03E5}" srcId="{224B4DAF-AD09-4F84-863C-4A8FA5825817}" destId="{02F3E888-4F12-4B5C-B48F-3CF1F49FFAE8}" srcOrd="2" destOrd="0" parTransId="{6B4F916C-00C0-4FF7-9728-6A2518AB6F6A}" sibTransId="{65F99A42-07AB-4218-A4BA-3F6B82B4757F}"/>
    <dgm:cxn modelId="{603C975A-290A-42C0-AABB-8957630D526B}" type="presOf" srcId="{80F917CF-CF92-4AE6-9B2D-6873BA45AED0}" destId="{B83BA764-F3DA-49E4-813A-CF6E46924BDE}" srcOrd="0" destOrd="0" presId="urn:microsoft.com/office/officeart/2005/8/layout/cycle5"/>
    <dgm:cxn modelId="{A0271CB8-9870-490C-9982-DD7E3CABB07E}" type="presOf" srcId="{224B4DAF-AD09-4F84-863C-4A8FA5825817}" destId="{C6B2FC1C-0833-4DFE-84A7-00158ED12F81}" srcOrd="0" destOrd="0" presId="urn:microsoft.com/office/officeart/2005/8/layout/cycle5"/>
    <dgm:cxn modelId="{59D3A1B9-1DB3-4A32-8F25-7151BFEEFDB6}" type="presOf" srcId="{65F99A42-07AB-4218-A4BA-3F6B82B4757F}" destId="{065B6C03-B539-40B1-8B10-F7CD6B7E3FA1}" srcOrd="0" destOrd="0" presId="urn:microsoft.com/office/officeart/2005/8/layout/cycle5"/>
    <dgm:cxn modelId="{56D88A55-CCA4-49EC-ABEC-4A051F9D5BD8}" type="presParOf" srcId="{C6B2FC1C-0833-4DFE-84A7-00158ED12F81}" destId="{5CBFB249-54A4-4815-B1A7-5998AA99E74B}" srcOrd="0" destOrd="0" presId="urn:microsoft.com/office/officeart/2005/8/layout/cycle5"/>
    <dgm:cxn modelId="{4A35339F-D9E6-4861-BFF9-7DD8ECD2EE02}" type="presParOf" srcId="{C6B2FC1C-0833-4DFE-84A7-00158ED12F81}" destId="{409C07E4-40A2-4991-89CE-577D19D6511F}" srcOrd="1" destOrd="0" presId="urn:microsoft.com/office/officeart/2005/8/layout/cycle5"/>
    <dgm:cxn modelId="{BD384039-8070-4B94-9874-FA9A5497139D}" type="presParOf" srcId="{C6B2FC1C-0833-4DFE-84A7-00158ED12F81}" destId="{B83BA764-F3DA-49E4-813A-CF6E46924BDE}" srcOrd="2" destOrd="0" presId="urn:microsoft.com/office/officeart/2005/8/layout/cycle5"/>
    <dgm:cxn modelId="{4A47F626-0603-4930-A4BA-B50CDFAD3F82}" type="presParOf" srcId="{C6B2FC1C-0833-4DFE-84A7-00158ED12F81}" destId="{8E28D192-68C2-4C35-B65B-C5BBB8276361}" srcOrd="3" destOrd="0" presId="urn:microsoft.com/office/officeart/2005/8/layout/cycle5"/>
    <dgm:cxn modelId="{7D5FDFCB-D31B-45F8-88FC-D91490CD5ECE}" type="presParOf" srcId="{C6B2FC1C-0833-4DFE-84A7-00158ED12F81}" destId="{E66D811B-313D-4D70-B220-A125046BA1E4}" srcOrd="4" destOrd="0" presId="urn:microsoft.com/office/officeart/2005/8/layout/cycle5"/>
    <dgm:cxn modelId="{33EB75F6-B4B5-45FD-904F-D4E4C111279B}" type="presParOf" srcId="{C6B2FC1C-0833-4DFE-84A7-00158ED12F81}" destId="{F9ED3FFD-28F8-46FF-A867-C3755CAAE82B}" srcOrd="5" destOrd="0" presId="urn:microsoft.com/office/officeart/2005/8/layout/cycle5"/>
    <dgm:cxn modelId="{4B4BD48A-66C4-46A3-A143-CE6E431819B9}" type="presParOf" srcId="{C6B2FC1C-0833-4DFE-84A7-00158ED12F81}" destId="{A4F995B7-920D-49A1-96DC-CE03ED9D6499}" srcOrd="6" destOrd="0" presId="urn:microsoft.com/office/officeart/2005/8/layout/cycle5"/>
    <dgm:cxn modelId="{AB9C117D-4226-47C8-87A1-741923CFDF87}" type="presParOf" srcId="{C6B2FC1C-0833-4DFE-84A7-00158ED12F81}" destId="{1B947123-ACB5-4E1B-ABB7-3C62AFCED143}" srcOrd="7" destOrd="0" presId="urn:microsoft.com/office/officeart/2005/8/layout/cycle5"/>
    <dgm:cxn modelId="{C990C206-52B7-4E7A-917C-B6DA0AFCB52B}" type="presParOf" srcId="{C6B2FC1C-0833-4DFE-84A7-00158ED12F81}" destId="{065B6C03-B539-40B1-8B10-F7CD6B7E3FA1}"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08361-A9CE-44F3-9648-46CCF9D28C7F}">
      <dsp:nvSpPr>
        <dsp:cNvPr id="0" name=""/>
        <dsp:cNvSpPr/>
      </dsp:nvSpPr>
      <dsp:spPr>
        <a:xfrm>
          <a:off x="0" y="0"/>
          <a:ext cx="2820742" cy="1228174"/>
        </a:xfrm>
        <a:prstGeom prst="roundRect">
          <a:avLst>
            <a:gd name="adj" fmla="val 10000"/>
          </a:avLst>
        </a:prstGeom>
        <a:solidFill>
          <a:srgbClr val="29718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Ramavtal</a:t>
          </a:r>
          <a:endParaRPr lang="sv-SE" sz="1800" kern="1200" dirty="0"/>
        </a:p>
      </dsp:txBody>
      <dsp:txXfrm>
        <a:off x="35972" y="35972"/>
        <a:ext cx="1495446" cy="1156230"/>
      </dsp:txXfrm>
    </dsp:sp>
    <dsp:sp modelId="{32137813-EA44-4E93-AF4F-9B99CE27E699}">
      <dsp:nvSpPr>
        <dsp:cNvPr id="0" name=""/>
        <dsp:cNvSpPr/>
      </dsp:nvSpPr>
      <dsp:spPr>
        <a:xfrm>
          <a:off x="248888" y="1432869"/>
          <a:ext cx="2820742" cy="1228174"/>
        </a:xfrm>
        <a:prstGeom prst="roundRect">
          <a:avLst>
            <a:gd name="adj" fmla="val 10000"/>
          </a:avLst>
        </a:prstGeom>
        <a:solidFill>
          <a:srgbClr val="29718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Avrop</a:t>
          </a:r>
          <a:endParaRPr lang="sv-SE" sz="1800" kern="1200" dirty="0"/>
        </a:p>
      </dsp:txBody>
      <dsp:txXfrm>
        <a:off x="284860" y="1468841"/>
        <a:ext cx="1701595" cy="1156230"/>
      </dsp:txXfrm>
    </dsp:sp>
    <dsp:sp modelId="{AC348EBC-7F07-459B-966B-C31092392BA1}">
      <dsp:nvSpPr>
        <dsp:cNvPr id="0" name=""/>
        <dsp:cNvSpPr/>
      </dsp:nvSpPr>
      <dsp:spPr>
        <a:xfrm>
          <a:off x="497777" y="2865739"/>
          <a:ext cx="2820742" cy="1228174"/>
        </a:xfrm>
        <a:prstGeom prst="roundRect">
          <a:avLst>
            <a:gd name="adj" fmla="val 10000"/>
          </a:avLst>
        </a:prstGeom>
        <a:solidFill>
          <a:srgbClr val="29718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Anpassa &amp; kravställ efter det egna behovet</a:t>
          </a:r>
          <a:endParaRPr lang="sv-SE" sz="1800" kern="1200" dirty="0"/>
        </a:p>
      </dsp:txBody>
      <dsp:txXfrm>
        <a:off x="533749" y="2901711"/>
        <a:ext cx="1701595" cy="1156230"/>
      </dsp:txXfrm>
    </dsp:sp>
    <dsp:sp modelId="{AD37D427-24C7-49E7-9C9A-A9B635029007}">
      <dsp:nvSpPr>
        <dsp:cNvPr id="0" name=""/>
        <dsp:cNvSpPr/>
      </dsp:nvSpPr>
      <dsp:spPr>
        <a:xfrm>
          <a:off x="2022428" y="931365"/>
          <a:ext cx="798313" cy="798313"/>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sv-SE" sz="3600" kern="1200"/>
        </a:p>
      </dsp:txBody>
      <dsp:txXfrm>
        <a:off x="2202048" y="931365"/>
        <a:ext cx="439073" cy="600731"/>
      </dsp:txXfrm>
    </dsp:sp>
    <dsp:sp modelId="{FF87C728-38FA-45FF-95EB-584CCE98C689}">
      <dsp:nvSpPr>
        <dsp:cNvPr id="0" name=""/>
        <dsp:cNvSpPr/>
      </dsp:nvSpPr>
      <dsp:spPr>
        <a:xfrm>
          <a:off x="2271317" y="2356047"/>
          <a:ext cx="798313" cy="798313"/>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sv-SE" sz="3600" kern="1200"/>
        </a:p>
      </dsp:txBody>
      <dsp:txXfrm>
        <a:off x="2450937" y="2356047"/>
        <a:ext cx="439073" cy="600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FB249-54A4-4815-B1A7-5998AA99E74B}">
      <dsp:nvSpPr>
        <dsp:cNvPr id="0" name=""/>
        <dsp:cNvSpPr/>
      </dsp:nvSpPr>
      <dsp:spPr>
        <a:xfrm>
          <a:off x="3076054" y="946"/>
          <a:ext cx="2077491" cy="1350369"/>
        </a:xfrm>
        <a:prstGeom prst="roundRect">
          <a:avLst/>
        </a:prstGeom>
        <a:solidFill>
          <a:srgbClr val="297189"/>
        </a:solidFill>
        <a:ln w="25400" cap="flat" cmpd="sng" algn="ctr">
          <a:solidFill>
            <a:srgbClr val="E078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kern="1200" dirty="0" smtClean="0">
              <a:latin typeface="Franklin Gothic Book" panose="020B0503020102020204" pitchFamily="34" charset="0"/>
            </a:rPr>
            <a:t>Ledning och styrning (ULV)</a:t>
          </a:r>
          <a:endParaRPr lang="sv-SE" sz="2500" kern="1200" dirty="0">
            <a:latin typeface="Franklin Gothic Book" panose="020B0503020102020204" pitchFamily="34" charset="0"/>
          </a:endParaRPr>
        </a:p>
      </dsp:txBody>
      <dsp:txXfrm>
        <a:off x="3141974" y="66866"/>
        <a:ext cx="1945651" cy="1218529"/>
      </dsp:txXfrm>
    </dsp:sp>
    <dsp:sp modelId="{B83BA764-F3DA-49E4-813A-CF6E46924BDE}">
      <dsp:nvSpPr>
        <dsp:cNvPr id="0" name=""/>
        <dsp:cNvSpPr/>
      </dsp:nvSpPr>
      <dsp:spPr>
        <a:xfrm>
          <a:off x="2242249" y="621909"/>
          <a:ext cx="3599586" cy="3599586"/>
        </a:xfrm>
        <a:custGeom>
          <a:avLst/>
          <a:gdLst/>
          <a:ahLst/>
          <a:cxnLst/>
          <a:rect l="0" t="0" r="0" b="0"/>
          <a:pathLst>
            <a:path>
              <a:moveTo>
                <a:pt x="3172224" y="635453"/>
              </a:moveTo>
              <a:arcTo wR="1799793" hR="1799793" stAng="19181370" swAng="2245595"/>
            </a:path>
          </a:pathLst>
        </a:custGeom>
        <a:noFill/>
        <a:ln w="9525" cap="flat" cmpd="sng" algn="ctr">
          <a:solidFill>
            <a:srgbClr val="E07800"/>
          </a:solidFill>
          <a:prstDash val="solid"/>
          <a:tailEnd type="arrow"/>
        </a:ln>
        <a:effectLst/>
      </dsp:spPr>
      <dsp:style>
        <a:lnRef idx="1">
          <a:scrgbClr r="0" g="0" b="0"/>
        </a:lnRef>
        <a:fillRef idx="0">
          <a:scrgbClr r="0" g="0" b="0"/>
        </a:fillRef>
        <a:effectRef idx="0">
          <a:scrgbClr r="0" g="0" b="0"/>
        </a:effectRef>
        <a:fontRef idx="minor"/>
      </dsp:style>
    </dsp:sp>
    <dsp:sp modelId="{8E28D192-68C2-4C35-B65B-C5BBB8276361}">
      <dsp:nvSpPr>
        <dsp:cNvPr id="0" name=""/>
        <dsp:cNvSpPr/>
      </dsp:nvSpPr>
      <dsp:spPr>
        <a:xfrm>
          <a:off x="4546843" y="2692899"/>
          <a:ext cx="2077491" cy="1350369"/>
        </a:xfrm>
        <a:prstGeom prst="roundRect">
          <a:avLst/>
        </a:prstGeom>
        <a:solidFill>
          <a:srgbClr val="297189"/>
        </a:solidFill>
        <a:ln w="25400" cap="flat" cmpd="sng" algn="ctr">
          <a:solidFill>
            <a:srgbClr val="E078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sv-SE" sz="2500" kern="1200" dirty="0" smtClean="0">
              <a:latin typeface="Franklin Gothic Book" panose="020B0503020102020204" pitchFamily="34" charset="0"/>
            </a:rPr>
            <a:t>Verksamhet,  organisation (VU)</a:t>
          </a:r>
          <a:endParaRPr lang="sv-SE" sz="2500" kern="1200" dirty="0">
            <a:latin typeface="Franklin Gothic Book" panose="020B0503020102020204" pitchFamily="34" charset="0"/>
          </a:endParaRPr>
        </a:p>
      </dsp:txBody>
      <dsp:txXfrm>
        <a:off x="4612763" y="2758819"/>
        <a:ext cx="1945651" cy="1218529"/>
      </dsp:txXfrm>
    </dsp:sp>
    <dsp:sp modelId="{F9ED3FFD-28F8-46FF-A867-C3755CAAE82B}">
      <dsp:nvSpPr>
        <dsp:cNvPr id="0" name=""/>
        <dsp:cNvSpPr/>
      </dsp:nvSpPr>
      <dsp:spPr>
        <a:xfrm>
          <a:off x="2235633" y="625511"/>
          <a:ext cx="3599586" cy="3599586"/>
        </a:xfrm>
        <a:custGeom>
          <a:avLst/>
          <a:gdLst/>
          <a:ahLst/>
          <a:cxnLst/>
          <a:rect l="0" t="0" r="0" b="0"/>
          <a:pathLst>
            <a:path>
              <a:moveTo>
                <a:pt x="2294020" y="3530398"/>
              </a:moveTo>
              <a:arcTo wR="1799793" hR="1799793" stAng="4443701" swAng="1912596"/>
            </a:path>
          </a:pathLst>
        </a:custGeom>
        <a:noFill/>
        <a:ln w="9525" cap="flat" cmpd="sng" algn="ctr">
          <a:solidFill>
            <a:srgbClr val="E07800"/>
          </a:solidFill>
          <a:prstDash val="solid"/>
          <a:tailEnd type="arrow"/>
        </a:ln>
        <a:effectLst/>
      </dsp:spPr>
      <dsp:style>
        <a:lnRef idx="1">
          <a:scrgbClr r="0" g="0" b="0"/>
        </a:lnRef>
        <a:fillRef idx="0">
          <a:scrgbClr r="0" g="0" b="0"/>
        </a:fillRef>
        <a:effectRef idx="0">
          <a:scrgbClr r="0" g="0" b="0"/>
        </a:effectRef>
        <a:fontRef idx="minor"/>
      </dsp:style>
    </dsp:sp>
    <dsp:sp modelId="{A4F995B7-920D-49A1-96DC-CE03ED9D6499}">
      <dsp:nvSpPr>
        <dsp:cNvPr id="0" name=""/>
        <dsp:cNvSpPr/>
      </dsp:nvSpPr>
      <dsp:spPr>
        <a:xfrm>
          <a:off x="1522507" y="2692899"/>
          <a:ext cx="2077491" cy="1350369"/>
        </a:xfrm>
        <a:prstGeom prst="roundRect">
          <a:avLst/>
        </a:prstGeom>
        <a:solidFill>
          <a:srgbClr val="297189"/>
        </a:solidFill>
        <a:ln w="25400" cap="flat" cmpd="sng" algn="ctr">
          <a:solidFill>
            <a:srgbClr val="E078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kern="1200" dirty="0" smtClean="0">
              <a:latin typeface="Franklin Gothic Book" panose="020B0503020102020204" pitchFamily="34" charset="0"/>
            </a:rPr>
            <a:t>Utveckling av personal (UCK)</a:t>
          </a:r>
          <a:endParaRPr lang="sv-SE" sz="2500" kern="1200" dirty="0">
            <a:latin typeface="Franklin Gothic Book" panose="020B0503020102020204" pitchFamily="34" charset="0"/>
          </a:endParaRPr>
        </a:p>
      </dsp:txBody>
      <dsp:txXfrm>
        <a:off x="1588427" y="2758819"/>
        <a:ext cx="1945651" cy="1218529"/>
      </dsp:txXfrm>
    </dsp:sp>
    <dsp:sp modelId="{065B6C03-B539-40B1-8B10-F7CD6B7E3FA1}">
      <dsp:nvSpPr>
        <dsp:cNvPr id="0" name=""/>
        <dsp:cNvSpPr/>
      </dsp:nvSpPr>
      <dsp:spPr>
        <a:xfrm>
          <a:off x="2322693" y="670668"/>
          <a:ext cx="3599586" cy="3599586"/>
        </a:xfrm>
        <a:custGeom>
          <a:avLst/>
          <a:gdLst/>
          <a:ahLst/>
          <a:cxnLst/>
          <a:rect l="0" t="0" r="0" b="0"/>
          <a:pathLst>
            <a:path>
              <a:moveTo>
                <a:pt x="5865" y="1654605"/>
              </a:moveTo>
              <a:arcTo wR="1799793" hR="1799793" stAng="11077621" swAng="2285774"/>
            </a:path>
          </a:pathLst>
        </a:custGeom>
        <a:noFill/>
        <a:ln w="9525" cap="flat" cmpd="sng" algn="ctr">
          <a:solidFill>
            <a:srgbClr val="E078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sv-SE" altLang="en-US"/>
          </a:p>
        </p:txBody>
      </p:sp>
      <p:sp>
        <p:nvSpPr>
          <p:cNvPr id="10243"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950EBBFC-7A4E-409F-8755-14391CF472BB}" type="datetimeFigureOut">
              <a:rPr lang="sv-SE" altLang="en-US"/>
              <a:pPr/>
              <a:t>2016-09-30</a:t>
            </a:fld>
            <a:endParaRPr lang="sv-SE" altLang="en-US"/>
          </a:p>
        </p:txBody>
      </p:sp>
      <p:sp>
        <p:nvSpPr>
          <p:cNvPr id="10244"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sv-SE" altLang="en-US"/>
          </a:p>
        </p:txBody>
      </p:sp>
      <p:sp>
        <p:nvSpPr>
          <p:cNvPr id="10245"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7760356-D2B6-44C4-9582-79AF89BE717D}" type="slidenum">
              <a:rPr lang="sv-SE" altLang="en-US"/>
              <a:pPr/>
              <a:t>‹#›</a:t>
            </a:fld>
            <a:endParaRPr lang="sv-SE" altLang="en-US"/>
          </a:p>
        </p:txBody>
      </p:sp>
    </p:spTree>
    <p:extLst>
      <p:ext uri="{BB962C8B-B14F-4D97-AF65-F5344CB8AC3E}">
        <p14:creationId xmlns:p14="http://schemas.microsoft.com/office/powerpoint/2010/main" val="301623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smtClean="0">
                <a:latin typeface="Calibri" charset="0"/>
                <a:ea typeface="ＭＳ Ｐゴシック" charset="0"/>
                <a:cs typeface="ＭＳ Ｐゴシック" charset="0"/>
              </a:defRPr>
            </a:lvl1pPr>
          </a:lstStyle>
          <a:p>
            <a:pPr>
              <a:defRPr/>
            </a:pPr>
            <a:fld id="{4DD97D24-347C-4035-8AF0-C76199036312}" type="datetimeFigureOut">
              <a:rPr lang="sv-SE"/>
              <a:pPr>
                <a:defRPr/>
              </a:pPr>
              <a:t>2016-09-30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smtClean="0">
                <a:latin typeface="Calibri" charset="0"/>
                <a:ea typeface="ＭＳ Ｐゴシック" charset="0"/>
                <a:cs typeface="ＭＳ Ｐゴシック" charset="0"/>
              </a:defRPr>
            </a:lvl1pPr>
          </a:lstStyle>
          <a:p>
            <a:pPr>
              <a:defRPr/>
            </a:pPr>
            <a:fld id="{751464A3-5C25-4B17-9D71-A8EC35152907}" type="slidenum">
              <a:rPr lang="sv-SE"/>
              <a:pPr>
                <a:defRPr/>
              </a:pPr>
              <a:t>‹#›</a:t>
            </a:fld>
            <a:endParaRPr lang="sv-SE"/>
          </a:p>
        </p:txBody>
      </p:sp>
    </p:spTree>
    <p:extLst>
      <p:ext uri="{BB962C8B-B14F-4D97-AF65-F5344CB8AC3E}">
        <p14:creationId xmlns:p14="http://schemas.microsoft.com/office/powerpoint/2010/main" val="306887204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637F0F43-FAC5-4757-A155-29D6C3363B4D}" type="slidenum">
              <a:rPr lang="sv-SE" altLang="sv-SE" smtClean="0">
                <a:solidFill>
                  <a:prstClr val="black"/>
                </a:solidFill>
              </a:rPr>
              <a:pPr eaLnBrk="1" hangingPunct="1"/>
              <a:t>1</a:t>
            </a:fld>
            <a:endParaRPr lang="sv-SE" altLang="sv-SE"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1464A3-5C25-4B17-9D71-A8EC35152907}" type="slidenum">
              <a:rPr lang="sv-SE" smtClean="0"/>
              <a:pPr>
                <a:defRPr/>
              </a:pPr>
              <a:t>10</a:t>
            </a:fld>
            <a:endParaRPr lang="sv-SE"/>
          </a:p>
        </p:txBody>
      </p:sp>
    </p:spTree>
    <p:extLst>
      <p:ext uri="{BB962C8B-B14F-4D97-AF65-F5344CB8AC3E}">
        <p14:creationId xmlns:p14="http://schemas.microsoft.com/office/powerpoint/2010/main" val="45496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3E3C6A9-2561-4AD3-8EE6-19E93CED4FD9}" type="slidenum">
              <a:rPr lang="sv-SE" smtClean="0"/>
              <a:t>17</a:t>
            </a:fld>
            <a:endParaRPr lang="sv-SE" dirty="0"/>
          </a:p>
        </p:txBody>
      </p:sp>
    </p:spTree>
    <p:extLst>
      <p:ext uri="{BB962C8B-B14F-4D97-AF65-F5344CB8AC3E}">
        <p14:creationId xmlns:p14="http://schemas.microsoft.com/office/powerpoint/2010/main" val="307933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422EB22-984A-489B-919D-ACE6B033DDBD}" type="slidenum">
              <a:rPr lang="sv-SE" altLang="en-US"/>
              <a:pPr eaLnBrk="1" hangingPunct="1"/>
              <a:t>28</a:t>
            </a:fld>
            <a:endParaRPr lang="sv-SE"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pPr>
              <a:defRPr/>
            </a:pPr>
            <a:fld id="{751464A3-5C25-4B17-9D71-A8EC35152907}" type="slidenum">
              <a:rPr lang="sv-SE" smtClean="0"/>
              <a:pPr>
                <a:defRPr/>
              </a:pPr>
              <a:t>34</a:t>
            </a:fld>
            <a:endParaRPr lang="sv-SE"/>
          </a:p>
        </p:txBody>
      </p:sp>
    </p:spTree>
    <p:extLst>
      <p:ext uri="{BB962C8B-B14F-4D97-AF65-F5344CB8AC3E}">
        <p14:creationId xmlns:p14="http://schemas.microsoft.com/office/powerpoint/2010/main" val="51687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422EB22-984A-489B-919D-ACE6B033DDBD}" type="slidenum">
              <a:rPr lang="sv-SE" altLang="en-US"/>
              <a:pPr eaLnBrk="1" hangingPunct="1"/>
              <a:t>38</a:t>
            </a:fld>
            <a:endParaRPr lang="sv-SE"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422EB22-984A-489B-919D-ACE6B033DDBD}" type="slidenum">
              <a:rPr lang="sv-SE" altLang="en-US"/>
              <a:pPr eaLnBrk="1" hangingPunct="1"/>
              <a:t>49</a:t>
            </a:fld>
            <a:endParaRPr lang="sv-SE"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422EB22-984A-489B-919D-ACE6B033DDBD}" type="slidenum">
              <a:rPr lang="sv-SE" altLang="en-US"/>
              <a:pPr eaLnBrk="1" hangingPunct="1"/>
              <a:t>50</a:t>
            </a:fld>
            <a:endParaRPr lang="sv-SE"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3E3C6A9-2561-4AD3-8EE6-19E93CED4FD9}" type="slidenum">
              <a:rPr lang="sv-SE" smtClean="0"/>
              <a:t>51</a:t>
            </a:fld>
            <a:endParaRPr lang="sv-SE" dirty="0"/>
          </a:p>
        </p:txBody>
      </p:sp>
    </p:spTree>
    <p:extLst>
      <p:ext uri="{BB962C8B-B14F-4D97-AF65-F5344CB8AC3E}">
        <p14:creationId xmlns:p14="http://schemas.microsoft.com/office/powerpoint/2010/main" val="313010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422EB22-984A-489B-919D-ACE6B033DDBD}" type="slidenum">
              <a:rPr lang="sv-SE" altLang="en-US"/>
              <a:pPr eaLnBrk="1" hangingPunct="1"/>
              <a:t>68</a:t>
            </a:fld>
            <a:endParaRPr lang="sv-SE"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pPr>
              <a:defRPr/>
            </a:pPr>
            <a:fld id="{751464A3-5C25-4B17-9D71-A8EC35152907}" type="slidenum">
              <a:rPr lang="sv-SE" smtClean="0"/>
              <a:pPr>
                <a:defRPr/>
              </a:pPr>
              <a:t>73</a:t>
            </a:fld>
            <a:endParaRPr lang="sv-SE"/>
          </a:p>
        </p:txBody>
      </p:sp>
    </p:spTree>
    <p:extLst>
      <p:ext uri="{BB962C8B-B14F-4D97-AF65-F5344CB8AC3E}">
        <p14:creationId xmlns:p14="http://schemas.microsoft.com/office/powerpoint/2010/main" val="85612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1464A3-5C25-4B17-9D71-A8EC35152907}" type="slidenum">
              <a:rPr lang="sv-SE" smtClean="0"/>
              <a:pPr>
                <a:defRPr/>
              </a:pPr>
              <a:t>2</a:t>
            </a:fld>
            <a:endParaRPr lang="sv-SE"/>
          </a:p>
        </p:txBody>
      </p:sp>
    </p:spTree>
    <p:extLst>
      <p:ext uri="{BB962C8B-B14F-4D97-AF65-F5344CB8AC3E}">
        <p14:creationId xmlns:p14="http://schemas.microsoft.com/office/powerpoint/2010/main" val="80500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pPr>
              <a:defRPr/>
            </a:pPr>
            <a:fld id="{751464A3-5C25-4B17-9D71-A8EC35152907}" type="slidenum">
              <a:rPr lang="sv-SE" smtClean="0"/>
              <a:pPr>
                <a:defRPr/>
              </a:pPr>
              <a:t>74</a:t>
            </a:fld>
            <a:endParaRPr lang="sv-SE"/>
          </a:p>
        </p:txBody>
      </p:sp>
    </p:spTree>
    <p:extLst>
      <p:ext uri="{BB962C8B-B14F-4D97-AF65-F5344CB8AC3E}">
        <p14:creationId xmlns:p14="http://schemas.microsoft.com/office/powerpoint/2010/main" val="413724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pPr>
              <a:defRPr/>
            </a:pPr>
            <a:fld id="{751464A3-5C25-4B17-9D71-A8EC35152907}" type="slidenum">
              <a:rPr lang="sv-SE" smtClean="0"/>
              <a:pPr>
                <a:defRPr/>
              </a:pPr>
              <a:t>77</a:t>
            </a:fld>
            <a:endParaRPr lang="sv-SE"/>
          </a:p>
        </p:txBody>
      </p:sp>
    </p:spTree>
    <p:extLst>
      <p:ext uri="{BB962C8B-B14F-4D97-AF65-F5344CB8AC3E}">
        <p14:creationId xmlns:p14="http://schemas.microsoft.com/office/powerpoint/2010/main" val="205525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3E3C6A9-2561-4AD3-8EE6-19E93CED4FD9}" type="slidenum">
              <a:rPr lang="sv-SE" smtClean="0"/>
              <a:t>3</a:t>
            </a:fld>
            <a:endParaRPr lang="sv-SE" dirty="0"/>
          </a:p>
        </p:txBody>
      </p:sp>
    </p:spTree>
    <p:extLst>
      <p:ext uri="{BB962C8B-B14F-4D97-AF65-F5344CB8AC3E}">
        <p14:creationId xmlns:p14="http://schemas.microsoft.com/office/powerpoint/2010/main" val="137456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sz="1200" dirty="0" smtClean="0">
              <a:latin typeface="Franklin Gothic Book" pitchFamily="34" charset="0"/>
              <a:cs typeface="Franklin Gothic Book" pitchFamily="34" charset="0"/>
            </a:endParaRPr>
          </a:p>
        </p:txBody>
      </p:sp>
      <p:sp>
        <p:nvSpPr>
          <p:cNvPr id="4" name="Platshållare för bildnummer 3"/>
          <p:cNvSpPr>
            <a:spLocks noGrp="1"/>
          </p:cNvSpPr>
          <p:nvPr>
            <p:ph type="sldNum" sz="quarter" idx="10"/>
          </p:nvPr>
        </p:nvSpPr>
        <p:spPr/>
        <p:txBody>
          <a:bodyPr/>
          <a:lstStyle/>
          <a:p>
            <a:fld id="{F3E3C6A9-2561-4AD3-8EE6-19E93CED4FD9}" type="slidenum">
              <a:rPr lang="sv-SE" smtClean="0"/>
              <a:t>4</a:t>
            </a:fld>
            <a:endParaRPr lang="sv-SE" dirty="0"/>
          </a:p>
        </p:txBody>
      </p:sp>
    </p:spTree>
    <p:extLst>
      <p:ext uri="{BB962C8B-B14F-4D97-AF65-F5344CB8AC3E}">
        <p14:creationId xmlns:p14="http://schemas.microsoft.com/office/powerpoint/2010/main" val="55862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sz="1200" dirty="0" smtClean="0">
              <a:latin typeface="Franklin Gothic Book" pitchFamily="34" charset="0"/>
              <a:cs typeface="Franklin Gothic Book" pitchFamily="34" charset="0"/>
            </a:endParaRPr>
          </a:p>
        </p:txBody>
      </p:sp>
      <p:sp>
        <p:nvSpPr>
          <p:cNvPr id="4" name="Platshållare för bildnummer 3"/>
          <p:cNvSpPr>
            <a:spLocks noGrp="1"/>
          </p:cNvSpPr>
          <p:nvPr>
            <p:ph type="sldNum" sz="quarter" idx="10"/>
          </p:nvPr>
        </p:nvSpPr>
        <p:spPr/>
        <p:txBody>
          <a:bodyPr/>
          <a:lstStyle/>
          <a:p>
            <a:fld id="{F3E3C6A9-2561-4AD3-8EE6-19E93CED4FD9}" type="slidenum">
              <a:rPr lang="sv-SE" smtClean="0"/>
              <a:t>5</a:t>
            </a:fld>
            <a:endParaRPr lang="sv-SE" dirty="0"/>
          </a:p>
        </p:txBody>
      </p:sp>
    </p:spTree>
    <p:extLst>
      <p:ext uri="{BB962C8B-B14F-4D97-AF65-F5344CB8AC3E}">
        <p14:creationId xmlns:p14="http://schemas.microsoft.com/office/powerpoint/2010/main" val="55862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29F1DF3-C259-401B-99B4-F49937D68EA0}" type="slidenum">
              <a:rPr lang="sv-SE" smtClean="0"/>
              <a:pPr>
                <a:defRPr/>
              </a:pPr>
              <a:t>6</a:t>
            </a:fld>
            <a:endParaRPr lang="sv-SE" dirty="0"/>
          </a:p>
        </p:txBody>
      </p:sp>
    </p:spTree>
    <p:extLst>
      <p:ext uri="{BB962C8B-B14F-4D97-AF65-F5344CB8AC3E}">
        <p14:creationId xmlns:p14="http://schemas.microsoft.com/office/powerpoint/2010/main" val="371933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C29F1DF3-C259-401B-99B4-F49937D68EA0}" type="slidenum">
              <a:rPr lang="sv-SE" smtClean="0"/>
              <a:pPr>
                <a:defRPr/>
              </a:pPr>
              <a:t>7</a:t>
            </a:fld>
            <a:endParaRPr lang="sv-SE" dirty="0"/>
          </a:p>
        </p:txBody>
      </p:sp>
    </p:spTree>
    <p:extLst>
      <p:ext uri="{BB962C8B-B14F-4D97-AF65-F5344CB8AC3E}">
        <p14:creationId xmlns:p14="http://schemas.microsoft.com/office/powerpoint/2010/main" val="237281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C422EB22-984A-489B-919D-ACE6B033DDBD}" type="slidenum">
              <a:rPr lang="sv-SE" altLang="en-US"/>
              <a:pPr eaLnBrk="1" hangingPunct="1"/>
              <a:t>8</a:t>
            </a:fld>
            <a:endParaRPr lang="sv-SE"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1464A3-5C25-4B17-9D71-A8EC35152907}" type="slidenum">
              <a:rPr lang="sv-SE" smtClean="0"/>
              <a:pPr>
                <a:defRPr/>
              </a:pPr>
              <a:t>9</a:t>
            </a:fld>
            <a:endParaRPr lang="sv-SE"/>
          </a:p>
        </p:txBody>
      </p:sp>
    </p:spTree>
    <p:extLst>
      <p:ext uri="{BB962C8B-B14F-4D97-AF65-F5344CB8AC3E}">
        <p14:creationId xmlns:p14="http://schemas.microsoft.com/office/powerpoint/2010/main" val="45496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ödtext + infoga objekt">
    <p:spTree>
      <p:nvGrpSpPr>
        <p:cNvPr id="1" name=""/>
        <p:cNvGrpSpPr/>
        <p:nvPr/>
      </p:nvGrpSpPr>
      <p:grpSpPr>
        <a:xfrm>
          <a:off x="0" y="0"/>
          <a:ext cx="0" cy="0"/>
          <a:chOff x="0" y="0"/>
          <a:chExt cx="0" cy="0"/>
        </a:xfrm>
      </p:grpSpPr>
      <p:sp>
        <p:nvSpPr>
          <p:cNvPr id="6" name="Rubrik 1"/>
          <p:cNvSpPr>
            <a:spLocks noGrp="1"/>
          </p:cNvSpPr>
          <p:nvPr>
            <p:ph type="title"/>
          </p:nvPr>
        </p:nvSpPr>
        <p:spPr>
          <a:xfrm>
            <a:off x="825500" y="274638"/>
            <a:ext cx="7962900" cy="1143000"/>
          </a:xfrm>
          <a:ln/>
        </p:spPr>
        <p:txBody>
          <a:bodyPr/>
          <a:lstStyle>
            <a:lvl1pPr>
              <a:defRPr sz="4000" kern="100" spc="-50">
                <a:solidFill>
                  <a:srgbClr val="E07800"/>
                </a:solidFill>
              </a:defRPr>
            </a:lvl1pPr>
          </a:lstStyle>
          <a:p>
            <a:r>
              <a:rPr lang="sv-SE" smtClean="0"/>
              <a:t>Klicka här för att ändra format</a:t>
            </a:r>
            <a:endParaRPr lang="sv-SE" dirty="0"/>
          </a:p>
        </p:txBody>
      </p:sp>
      <p:sp>
        <p:nvSpPr>
          <p:cNvPr id="10" name="Platshållare för text 9"/>
          <p:cNvSpPr>
            <a:spLocks noGrp="1"/>
          </p:cNvSpPr>
          <p:nvPr>
            <p:ph type="body" sz="quarter" idx="10"/>
          </p:nvPr>
        </p:nvSpPr>
        <p:spPr>
          <a:xfrm>
            <a:off x="825500" y="1562100"/>
            <a:ext cx="3889375" cy="3962400"/>
          </a:xfrm>
        </p:spPr>
        <p:txBody>
          <a:bodyPr>
            <a:noAutofit/>
          </a:bodyPr>
          <a:lstStyle>
            <a:lvl1pPr marL="0" indent="0">
              <a:buNone/>
              <a:defRPr sz="2000" baseline="0"/>
            </a:lvl1pPr>
          </a:lstStyle>
          <a:p>
            <a:pPr lvl="0"/>
            <a:r>
              <a:rPr lang="sv-SE" smtClean="0"/>
              <a:t>Klicka här för att ändra format på bakgrundstexten</a:t>
            </a:r>
          </a:p>
        </p:txBody>
      </p:sp>
      <p:sp>
        <p:nvSpPr>
          <p:cNvPr id="8" name="Platshållare för innehåll 2"/>
          <p:cNvSpPr>
            <a:spLocks noGrp="1"/>
          </p:cNvSpPr>
          <p:nvPr>
            <p:ph idx="1"/>
          </p:nvPr>
        </p:nvSpPr>
        <p:spPr>
          <a:xfrm>
            <a:off x="4905375" y="1562100"/>
            <a:ext cx="3870325" cy="3962400"/>
          </a:xfrm>
        </p:spPr>
        <p:txBody>
          <a:bodyPr>
            <a:normAutofit/>
          </a:bodyPr>
          <a:lstStyle>
            <a:lvl1pPr marL="0" marR="0" indent="0" algn="l" defTabSz="457200" rtl="0" eaLnBrk="1" fontAlgn="auto" latinLnBrk="0" hangingPunct="1">
              <a:lnSpc>
                <a:spcPct val="100000"/>
              </a:lnSpc>
              <a:spcBef>
                <a:spcPts val="0"/>
              </a:spcBef>
              <a:spcAft>
                <a:spcPts val="0"/>
              </a:spcAft>
              <a:buClr>
                <a:srgbClr val="006992"/>
              </a:buClr>
              <a:buSzTx/>
              <a:buFontTx/>
              <a:buNone/>
              <a:tabLst/>
              <a:defRPr sz="1400">
                <a:solidFill>
                  <a:schemeClr val="bg1"/>
                </a:solidFill>
              </a:defRPr>
            </a:lvl1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328713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tlista + infoga objekt">
    <p:spTree>
      <p:nvGrpSpPr>
        <p:cNvPr id="1" name=""/>
        <p:cNvGrpSpPr/>
        <p:nvPr/>
      </p:nvGrpSpPr>
      <p:grpSpPr>
        <a:xfrm>
          <a:off x="0" y="0"/>
          <a:ext cx="0" cy="0"/>
          <a:chOff x="0" y="0"/>
          <a:chExt cx="0" cy="0"/>
        </a:xfrm>
      </p:grpSpPr>
      <p:sp>
        <p:nvSpPr>
          <p:cNvPr id="6" name="Rubrik 1"/>
          <p:cNvSpPr>
            <a:spLocks noGrp="1"/>
          </p:cNvSpPr>
          <p:nvPr>
            <p:ph type="title"/>
          </p:nvPr>
        </p:nvSpPr>
        <p:spPr>
          <a:xfrm>
            <a:off x="825500" y="274638"/>
            <a:ext cx="7950200" cy="1143000"/>
          </a:xfrm>
          <a:ln/>
        </p:spPr>
        <p:txBody>
          <a:bodyPr/>
          <a:lstStyle>
            <a:lvl1pPr>
              <a:defRPr kern="100" spc="-50">
                <a:solidFill>
                  <a:srgbClr val="E07800"/>
                </a:solidFill>
              </a:defRPr>
            </a:lvl1pPr>
          </a:lstStyle>
          <a:p>
            <a:r>
              <a:rPr lang="sv-SE" smtClean="0"/>
              <a:t>Klicka här för att ändra format</a:t>
            </a:r>
            <a:endParaRPr lang="sv-SE" dirty="0"/>
          </a:p>
        </p:txBody>
      </p:sp>
      <p:sp>
        <p:nvSpPr>
          <p:cNvPr id="10" name="Platshållare för innehåll 2"/>
          <p:cNvSpPr>
            <a:spLocks noGrp="1"/>
          </p:cNvSpPr>
          <p:nvPr>
            <p:ph idx="12"/>
          </p:nvPr>
        </p:nvSpPr>
        <p:spPr>
          <a:xfrm>
            <a:off x="4914900" y="1562100"/>
            <a:ext cx="3860800" cy="3962400"/>
          </a:xfrm>
        </p:spPr>
        <p:txBody>
          <a:bodyPr>
            <a:normAutofit/>
          </a:bodyPr>
          <a:lstStyle>
            <a:lvl1pPr marL="0" marR="0" indent="0" algn="l" defTabSz="457200" rtl="0" eaLnBrk="1" fontAlgn="auto" latinLnBrk="0" hangingPunct="1">
              <a:lnSpc>
                <a:spcPct val="100000"/>
              </a:lnSpc>
              <a:spcBef>
                <a:spcPts val="0"/>
              </a:spcBef>
              <a:spcAft>
                <a:spcPts val="0"/>
              </a:spcAft>
              <a:buClr>
                <a:srgbClr val="006992"/>
              </a:buClr>
              <a:buSzTx/>
              <a:buFontTx/>
              <a:buNone/>
              <a:tabLst/>
              <a:defRPr sz="1400">
                <a:solidFill>
                  <a:schemeClr val="bg1"/>
                </a:solidFill>
              </a:defRPr>
            </a:lvl1pPr>
          </a:lstStyle>
          <a:p>
            <a:pPr lvl="0"/>
            <a:r>
              <a:rPr lang="sv-SE" smtClean="0"/>
              <a:t>Klicka här för att ändra format på bakgrundstexten</a:t>
            </a:r>
          </a:p>
          <a:p>
            <a:pPr lvl="1"/>
            <a:r>
              <a:rPr lang="sv-SE" smtClean="0"/>
              <a:t>Nivå två</a:t>
            </a:r>
          </a:p>
        </p:txBody>
      </p:sp>
      <p:sp>
        <p:nvSpPr>
          <p:cNvPr id="8" name="Platshållare för text 2"/>
          <p:cNvSpPr>
            <a:spLocks noGrp="1"/>
          </p:cNvSpPr>
          <p:nvPr>
            <p:ph type="body" sz="quarter" idx="10"/>
          </p:nvPr>
        </p:nvSpPr>
        <p:spPr>
          <a:xfrm>
            <a:off x="825500" y="1562100"/>
            <a:ext cx="3962400" cy="3962400"/>
          </a:xfrm>
        </p:spPr>
        <p:txBody>
          <a:bodyPr/>
          <a:lstStyle>
            <a:lvl1pPr marL="270000" indent="-270000">
              <a:spcBef>
                <a:spcPts val="900"/>
              </a:spcBef>
              <a:spcAft>
                <a:spcPts val="0"/>
              </a:spcAft>
              <a:buClr>
                <a:srgbClr val="E07800"/>
              </a:buClr>
              <a:buSzPct val="100000"/>
              <a:buFontTx/>
              <a:buBlip>
                <a:blip r:embed="rId2"/>
              </a:buBlip>
              <a:defRPr/>
            </a:lvl1pPr>
            <a:lvl2pPr marL="630000" indent="-270000">
              <a:spcBef>
                <a:spcPts val="0"/>
              </a:spcBef>
              <a:spcAft>
                <a:spcPts val="600"/>
              </a:spcAft>
              <a:buClrTx/>
              <a:buFont typeface="Lucida Grande"/>
              <a:buChar char="­"/>
              <a:defRPr sz="2000"/>
            </a:lvl2pPr>
            <a:lvl3pPr>
              <a:spcBef>
                <a:spcPts val="0"/>
              </a:spcBef>
              <a:buClr>
                <a:srgbClr val="006992"/>
              </a:buClr>
              <a:defRPr sz="2000"/>
            </a:lvl3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5047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ödtext">
    <p:spTree>
      <p:nvGrpSpPr>
        <p:cNvPr id="1" name=""/>
        <p:cNvGrpSpPr/>
        <p:nvPr/>
      </p:nvGrpSpPr>
      <p:grpSpPr>
        <a:xfrm>
          <a:off x="0" y="0"/>
          <a:ext cx="0" cy="0"/>
          <a:chOff x="0" y="0"/>
          <a:chExt cx="0" cy="0"/>
        </a:xfrm>
      </p:grpSpPr>
      <p:sp>
        <p:nvSpPr>
          <p:cNvPr id="12" name="Platshållare för text 11"/>
          <p:cNvSpPr>
            <a:spLocks noGrp="1"/>
          </p:cNvSpPr>
          <p:nvPr>
            <p:ph type="body" sz="quarter" idx="10"/>
          </p:nvPr>
        </p:nvSpPr>
        <p:spPr>
          <a:xfrm>
            <a:off x="825500" y="1562100"/>
            <a:ext cx="6350000" cy="3962400"/>
          </a:xfrm>
        </p:spPr>
        <p:txBody>
          <a:bodyPr/>
          <a:lstStyle>
            <a:lvl1pPr marL="0" indent="0">
              <a:spcBef>
                <a:spcPts val="300"/>
              </a:spcBef>
              <a:spcAft>
                <a:spcPts val="700"/>
              </a:spcAft>
              <a:buNone/>
              <a:defRPr/>
            </a:lvl1pPr>
          </a:lstStyle>
          <a:p>
            <a:pPr lvl="0"/>
            <a:r>
              <a:rPr lang="sv-SE" smtClean="0"/>
              <a:t>Klicka här för att ändra format på bakgrundstexten</a:t>
            </a:r>
          </a:p>
          <a:p>
            <a:pPr lvl="1"/>
            <a:r>
              <a:rPr lang="sv-SE" smtClean="0"/>
              <a:t>Nivå två</a:t>
            </a:r>
          </a:p>
        </p:txBody>
      </p:sp>
      <p:sp>
        <p:nvSpPr>
          <p:cNvPr id="4" name="Rubrik 1"/>
          <p:cNvSpPr>
            <a:spLocks noGrp="1"/>
          </p:cNvSpPr>
          <p:nvPr>
            <p:ph type="title"/>
          </p:nvPr>
        </p:nvSpPr>
        <p:spPr>
          <a:xfrm>
            <a:off x="825500" y="274638"/>
            <a:ext cx="7975600" cy="1143000"/>
          </a:xfrm>
        </p:spPr>
        <p:txBody>
          <a:bodyPr/>
          <a:lstStyle>
            <a:lvl1pPr>
              <a:defRPr kern="100" spc="-50">
                <a:solidFill>
                  <a:srgbClr val="E07800"/>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0808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8" name="Rubrik 1"/>
          <p:cNvSpPr>
            <a:spLocks noGrp="1"/>
          </p:cNvSpPr>
          <p:nvPr>
            <p:ph type="title"/>
          </p:nvPr>
        </p:nvSpPr>
        <p:spPr>
          <a:xfrm>
            <a:off x="825500" y="274638"/>
            <a:ext cx="7962900" cy="1143000"/>
          </a:xfrm>
        </p:spPr>
        <p:txBody>
          <a:bodyPr/>
          <a:lstStyle>
            <a:lvl1pPr>
              <a:defRPr kern="100" spc="-50">
                <a:solidFill>
                  <a:srgbClr val="E07800"/>
                </a:solidFill>
              </a:defRPr>
            </a:lvl1pPr>
          </a:lstStyle>
          <a:p>
            <a:r>
              <a:rPr lang="sv-SE" smtClean="0"/>
              <a:t>Klicka här för att ändra format</a:t>
            </a:r>
            <a:endParaRPr lang="sv-SE" dirty="0"/>
          </a:p>
        </p:txBody>
      </p:sp>
      <p:sp>
        <p:nvSpPr>
          <p:cNvPr id="5" name="Platshållare för text 2"/>
          <p:cNvSpPr>
            <a:spLocks noGrp="1"/>
          </p:cNvSpPr>
          <p:nvPr>
            <p:ph type="body" sz="quarter" idx="10"/>
          </p:nvPr>
        </p:nvSpPr>
        <p:spPr>
          <a:xfrm>
            <a:off x="825500" y="1562100"/>
            <a:ext cx="6489700" cy="3962400"/>
          </a:xfrm>
        </p:spPr>
        <p:txBody>
          <a:bodyPr/>
          <a:lstStyle>
            <a:lvl1pPr marL="270000" indent="-270000">
              <a:spcBef>
                <a:spcPts val="900"/>
              </a:spcBef>
              <a:spcAft>
                <a:spcPts val="0"/>
              </a:spcAft>
              <a:buClr>
                <a:srgbClr val="E07800"/>
              </a:buClr>
              <a:buSzPct val="100000"/>
              <a:buFontTx/>
              <a:buBlip>
                <a:blip r:embed="rId2"/>
              </a:buBlip>
              <a:defRPr/>
            </a:lvl1pPr>
            <a:lvl2pPr marL="630000" indent="-270000">
              <a:spcBef>
                <a:spcPts val="0"/>
              </a:spcBef>
              <a:spcAft>
                <a:spcPts val="600"/>
              </a:spcAft>
              <a:buClrTx/>
              <a:buFont typeface="Lucida Grande"/>
              <a:buChar char="­"/>
              <a:defRPr sz="2000"/>
            </a:lvl2pPr>
            <a:lvl3pPr>
              <a:spcBef>
                <a:spcPts val="0"/>
              </a:spcBef>
              <a:buClr>
                <a:srgbClr val="006992"/>
              </a:buClr>
              <a:defRPr sz="2000"/>
            </a:lvl3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89447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endParaRPr lang="sv-SE" dirty="0"/>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83066FFE-55E0-4FBD-B2E4-CF74FF90780A}" type="slidenum">
              <a:rPr lang="sv-SE" smtClean="0"/>
              <a:t>‹#›</a:t>
            </a:fld>
            <a:endParaRPr lang="sv-SE" dirty="0"/>
          </a:p>
        </p:txBody>
      </p:sp>
    </p:spTree>
    <p:extLst>
      <p:ext uri="{BB962C8B-B14F-4D97-AF65-F5344CB8AC3E}">
        <p14:creationId xmlns:p14="http://schemas.microsoft.com/office/powerpoint/2010/main" val="2177139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Infoga stor bild">
    <p:spTree>
      <p:nvGrpSpPr>
        <p:cNvPr id="1" name=""/>
        <p:cNvGrpSpPr/>
        <p:nvPr/>
      </p:nvGrpSpPr>
      <p:grpSpPr>
        <a:xfrm>
          <a:off x="0" y="0"/>
          <a:ext cx="0" cy="0"/>
          <a:chOff x="0" y="0"/>
          <a:chExt cx="0" cy="0"/>
        </a:xfrm>
      </p:grpSpPr>
      <p:sp>
        <p:nvSpPr>
          <p:cNvPr id="3" name="Rectangle 7"/>
          <p:cNvSpPr>
            <a:spLocks/>
          </p:cNvSpPr>
          <p:nvPr userDrawn="1"/>
        </p:nvSpPr>
        <p:spPr bwMode="auto">
          <a:xfrm>
            <a:off x="454025" y="518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base" hangingPunct="1">
              <a:spcBef>
                <a:spcPct val="0"/>
              </a:spcBef>
              <a:spcAft>
                <a:spcPct val="0"/>
              </a:spcAft>
            </a:pPr>
            <a:endParaRPr lang="sv-SE" altLang="sv-SE" sz="3200" i="1" dirty="0">
              <a:solidFill>
                <a:prstClr val="black"/>
              </a:solidFill>
            </a:endParaRPr>
          </a:p>
        </p:txBody>
      </p:sp>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8344" y="6016777"/>
            <a:ext cx="1213004" cy="615645"/>
          </a:xfrm>
          <a:prstGeom prst="rect">
            <a:avLst/>
          </a:prstGeom>
        </p:spPr>
      </p:pic>
    </p:spTree>
    <p:extLst>
      <p:ext uri="{BB962C8B-B14F-4D97-AF65-F5344CB8AC3E}">
        <p14:creationId xmlns:p14="http://schemas.microsoft.com/office/powerpoint/2010/main" val="394434551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a stor bild">
    <p:spTree>
      <p:nvGrpSpPr>
        <p:cNvPr id="1" name=""/>
        <p:cNvGrpSpPr/>
        <p:nvPr/>
      </p:nvGrpSpPr>
      <p:grpSpPr>
        <a:xfrm>
          <a:off x="0" y="0"/>
          <a:ext cx="0" cy="0"/>
          <a:chOff x="0" y="0"/>
          <a:chExt cx="0" cy="0"/>
        </a:xfrm>
      </p:grpSpPr>
      <p:sp>
        <p:nvSpPr>
          <p:cNvPr id="3" name="Rectangle 7"/>
          <p:cNvSpPr>
            <a:spLocks/>
          </p:cNvSpPr>
          <p:nvPr/>
        </p:nvSpPr>
        <p:spPr bwMode="auto">
          <a:xfrm>
            <a:off x="454025" y="518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defTabSz="914400" eaLnBrk="1" hangingPunct="1"/>
            <a:endParaRPr lang="en-US" altLang="en-US" sz="3200" i="1"/>
          </a:p>
        </p:txBody>
      </p:sp>
      <p:sp>
        <p:nvSpPr>
          <p:cNvPr id="27" name="Rectangle 6"/>
          <p:cNvSpPr>
            <a:spLocks noGrp="1"/>
          </p:cNvSpPr>
          <p:nvPr>
            <p:ph type="pic" sz="quarter" idx="11"/>
          </p:nvPr>
        </p:nvSpPr>
        <p:spPr>
          <a:xfrm>
            <a:off x="-88900" y="0"/>
            <a:ext cx="9436099" cy="6858000"/>
          </a:xfrm>
          <a:noFill/>
          <a:ln w="38100" cap="sq" cmpd="sng" algn="ctr">
            <a:no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oAutofit/>
          </a:bodyPr>
          <a:lstStyle>
            <a:lvl1pPr marL="90900" indent="0" algn="l">
              <a:buNone/>
              <a:defRPr/>
            </a:lvl1pPr>
          </a:lstStyle>
          <a:p>
            <a:pPr lvl="0"/>
            <a:r>
              <a:rPr lang="sv-SE" noProof="0" smtClean="0"/>
              <a:t>Klicka på ikonen för att lägga till en bild</a:t>
            </a:r>
            <a:endParaRPr noProof="0" dirty="0"/>
          </a:p>
        </p:txBody>
      </p:sp>
    </p:spTree>
    <p:extLst>
      <p:ext uri="{BB962C8B-B14F-4D97-AF65-F5344CB8AC3E}">
        <p14:creationId xmlns:p14="http://schemas.microsoft.com/office/powerpoint/2010/main" val="26932926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83066FFE-55E0-4FBD-B2E4-CF74FF90780A}" type="slidenum">
              <a:rPr lang="sv-SE" smtClean="0"/>
              <a:t>‹#›</a:t>
            </a:fld>
            <a:endParaRPr lang="sv-SE" dirty="0"/>
          </a:p>
        </p:txBody>
      </p:sp>
    </p:spTree>
    <p:extLst>
      <p:ext uri="{BB962C8B-B14F-4D97-AF65-F5344CB8AC3E}">
        <p14:creationId xmlns:p14="http://schemas.microsoft.com/office/powerpoint/2010/main" val="26920339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12800" y="274638"/>
            <a:ext cx="79883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1027" name="Platshållare för text 2"/>
          <p:cNvSpPr>
            <a:spLocks noGrp="1"/>
          </p:cNvSpPr>
          <p:nvPr>
            <p:ph type="body" idx="1"/>
          </p:nvPr>
        </p:nvSpPr>
        <p:spPr bwMode="auto">
          <a:xfrm>
            <a:off x="812800" y="1600200"/>
            <a:ext cx="6529388"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smtClean="0"/>
              <a:t>Klicka här för att skriva lista. D</a:t>
            </a:r>
            <a:r>
              <a:rPr lang="ro-RO" altLang="en-US" smtClean="0"/>
              <a:t>laborpo ssequi core, cusda et voluptat. Lautempor sintla</a:t>
            </a:r>
            <a:r>
              <a:rPr lang="sv-SE" altLang="en-US" smtClean="0"/>
              <a:t>.</a:t>
            </a:r>
          </a:p>
          <a:p>
            <a:pPr lvl="0"/>
            <a:r>
              <a:rPr lang="sv-SE" altLang="en-US" smtClean="0"/>
              <a:t>Klicka här för att skriva lista</a:t>
            </a:r>
          </a:p>
        </p:txBody>
      </p:sp>
      <p:sp>
        <p:nvSpPr>
          <p:cNvPr id="7" name="Rektangel 6"/>
          <p:cNvSpPr/>
          <p:nvPr/>
        </p:nvSpPr>
        <p:spPr>
          <a:xfrm>
            <a:off x="0" y="6524625"/>
            <a:ext cx="9144000" cy="333375"/>
          </a:xfrm>
          <a:prstGeom prst="rect">
            <a:avLst/>
          </a:prstGeom>
          <a:solidFill>
            <a:srgbClr val="00699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9" name="Platshållare för bildnummer 6"/>
          <p:cNvSpPr txBox="1">
            <a:spLocks/>
          </p:cNvSpPr>
          <p:nvPr/>
        </p:nvSpPr>
        <p:spPr>
          <a:xfrm>
            <a:off x="304800" y="6532563"/>
            <a:ext cx="2247900" cy="365125"/>
          </a:xfrm>
          <a:prstGeom prst="rect">
            <a:avLst/>
          </a:prstGeom>
        </p:spPr>
        <p:txBody>
          <a:bodyPr/>
          <a:ls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r>
              <a:rPr lang="sv-SE" sz="1200" dirty="0" smtClean="0">
                <a:solidFill>
                  <a:schemeClr val="bg1"/>
                </a:solidFill>
                <a:latin typeface="Franklin Gothic Book"/>
              </a:rPr>
              <a:t>Sid </a:t>
            </a:r>
            <a:fld id="{B1A1E9EC-AA31-4585-A466-1AD7B2E6C6CE}" type="slidenum">
              <a:rPr lang="sv-SE" sz="1200" smtClean="0">
                <a:solidFill>
                  <a:schemeClr val="bg1"/>
                </a:solidFill>
                <a:latin typeface="Franklin Gothic Book"/>
              </a:rPr>
              <a:pPr>
                <a:defRPr/>
              </a:pPr>
              <a:t>‹#›</a:t>
            </a:fld>
            <a:endParaRPr lang="sv-SE" sz="1200" dirty="0">
              <a:solidFill>
                <a:schemeClr val="bg1"/>
              </a:solidFill>
              <a:latin typeface="Franklin Gothic Book"/>
            </a:endParaRPr>
          </a:p>
        </p:txBody>
      </p:sp>
      <p:pic>
        <p:nvPicPr>
          <p:cNvPr id="1030" name="Bildobjekt 3" descr="kk_statens_inkopscentral.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380288" y="5559425"/>
            <a:ext cx="1420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25" r:id="rId2"/>
    <p:sldLayoutId id="2147483724" r:id="rId3"/>
    <p:sldLayoutId id="2147483723" r:id="rId4"/>
    <p:sldLayoutId id="2147483728" r:id="rId5"/>
    <p:sldLayoutId id="2147483729" r:id="rId6"/>
    <p:sldLayoutId id="2147483732" r:id="rId7"/>
    <p:sldLayoutId id="2147483734" r:id="rId8"/>
  </p:sldLayoutIdLst>
  <p:txStyles>
    <p:titleStyle>
      <a:lvl1pPr algn="l" defTabSz="457200" rtl="0" fontAlgn="base">
        <a:spcBef>
          <a:spcPct val="0"/>
        </a:spcBef>
        <a:spcAft>
          <a:spcPct val="0"/>
        </a:spcAft>
        <a:defRPr sz="4000" kern="100" spc="-50">
          <a:solidFill>
            <a:srgbClr val="E07800"/>
          </a:solidFill>
          <a:latin typeface="Franklin Gothic Book"/>
          <a:ea typeface="+mj-ea"/>
          <a:cs typeface="Franklin Gothic Book"/>
        </a:defRPr>
      </a:lvl1pPr>
      <a:lvl2pPr algn="l" defTabSz="457200" rtl="0" fontAlgn="base">
        <a:spcBef>
          <a:spcPct val="0"/>
        </a:spcBef>
        <a:spcAft>
          <a:spcPct val="0"/>
        </a:spcAft>
        <a:defRPr sz="4000">
          <a:solidFill>
            <a:srgbClr val="E07800"/>
          </a:solidFill>
          <a:latin typeface="Franklin Gothic Book" pitchFamily="34" charset="0"/>
        </a:defRPr>
      </a:lvl2pPr>
      <a:lvl3pPr algn="l" defTabSz="457200" rtl="0" fontAlgn="base">
        <a:spcBef>
          <a:spcPct val="0"/>
        </a:spcBef>
        <a:spcAft>
          <a:spcPct val="0"/>
        </a:spcAft>
        <a:defRPr sz="4000">
          <a:solidFill>
            <a:srgbClr val="E07800"/>
          </a:solidFill>
          <a:latin typeface="Franklin Gothic Book" pitchFamily="34" charset="0"/>
        </a:defRPr>
      </a:lvl3pPr>
      <a:lvl4pPr algn="l" defTabSz="457200" rtl="0" fontAlgn="base">
        <a:spcBef>
          <a:spcPct val="0"/>
        </a:spcBef>
        <a:spcAft>
          <a:spcPct val="0"/>
        </a:spcAft>
        <a:defRPr sz="4000">
          <a:solidFill>
            <a:srgbClr val="E07800"/>
          </a:solidFill>
          <a:latin typeface="Franklin Gothic Book" pitchFamily="34" charset="0"/>
        </a:defRPr>
      </a:lvl4pPr>
      <a:lvl5pPr algn="l" defTabSz="457200" rtl="0" fontAlgn="base">
        <a:spcBef>
          <a:spcPct val="0"/>
        </a:spcBef>
        <a:spcAft>
          <a:spcPct val="0"/>
        </a:spcAft>
        <a:defRPr sz="4000">
          <a:solidFill>
            <a:srgbClr val="E07800"/>
          </a:solidFill>
          <a:latin typeface="Franklin Gothic Book" pitchFamily="34" charset="0"/>
        </a:defRPr>
      </a:lvl5pPr>
      <a:lvl6pPr marL="457200" algn="l" defTabSz="457200" rtl="0" fontAlgn="base">
        <a:spcBef>
          <a:spcPct val="0"/>
        </a:spcBef>
        <a:spcAft>
          <a:spcPct val="0"/>
        </a:spcAft>
        <a:defRPr sz="4000">
          <a:solidFill>
            <a:srgbClr val="E07800"/>
          </a:solidFill>
          <a:latin typeface="Franklin Gothic Book" pitchFamily="34" charset="0"/>
        </a:defRPr>
      </a:lvl6pPr>
      <a:lvl7pPr marL="914400" algn="l" defTabSz="457200" rtl="0" fontAlgn="base">
        <a:spcBef>
          <a:spcPct val="0"/>
        </a:spcBef>
        <a:spcAft>
          <a:spcPct val="0"/>
        </a:spcAft>
        <a:defRPr sz="4000">
          <a:solidFill>
            <a:srgbClr val="E07800"/>
          </a:solidFill>
          <a:latin typeface="Franklin Gothic Book" pitchFamily="34" charset="0"/>
        </a:defRPr>
      </a:lvl7pPr>
      <a:lvl8pPr marL="1371600" algn="l" defTabSz="457200" rtl="0" fontAlgn="base">
        <a:spcBef>
          <a:spcPct val="0"/>
        </a:spcBef>
        <a:spcAft>
          <a:spcPct val="0"/>
        </a:spcAft>
        <a:defRPr sz="4000">
          <a:solidFill>
            <a:srgbClr val="E07800"/>
          </a:solidFill>
          <a:latin typeface="Franklin Gothic Book" pitchFamily="34" charset="0"/>
        </a:defRPr>
      </a:lvl8pPr>
      <a:lvl9pPr marL="1828800" algn="l" defTabSz="457200" rtl="0" fontAlgn="base">
        <a:spcBef>
          <a:spcPct val="0"/>
        </a:spcBef>
        <a:spcAft>
          <a:spcPct val="0"/>
        </a:spcAft>
        <a:defRPr sz="4000">
          <a:solidFill>
            <a:srgbClr val="E07800"/>
          </a:solidFill>
          <a:latin typeface="Franklin Gothic Book" pitchFamily="34" charset="0"/>
        </a:defRPr>
      </a:lvl9pPr>
    </p:titleStyle>
    <p:bodyStyle>
      <a:lvl1pPr marL="342900" indent="-250825" algn="l" defTabSz="457200" rtl="0" fontAlgn="base">
        <a:spcBef>
          <a:spcPct val="0"/>
        </a:spcBef>
        <a:spcAft>
          <a:spcPts val="1100"/>
        </a:spcAft>
        <a:buClr>
          <a:srgbClr val="006992"/>
        </a:buClr>
        <a:buFont typeface="Arial" charset="0"/>
        <a:buChar char="•"/>
        <a:defRPr sz="2000" kern="1200">
          <a:solidFill>
            <a:schemeClr val="tx1"/>
          </a:solidFill>
          <a:latin typeface="Franklin Gothic Book"/>
          <a:ea typeface="+mn-ea"/>
          <a:cs typeface="Franklin Gothic Book"/>
        </a:defRPr>
      </a:lvl1pPr>
      <a:lvl2pPr marL="742950" indent="-285750" algn="l" defTabSz="457200" rtl="0" fontAlgn="base">
        <a:spcBef>
          <a:spcPct val="20000"/>
        </a:spcBef>
        <a:spcAft>
          <a:spcPct val="0"/>
        </a:spcAft>
        <a:buFont typeface="Arial" charset="0"/>
        <a:buChar char="–"/>
        <a:defRPr sz="2400" kern="1200">
          <a:solidFill>
            <a:schemeClr val="tx1"/>
          </a:solidFill>
          <a:latin typeface="Franklin Gothic Book"/>
          <a:ea typeface="+mn-ea"/>
          <a:cs typeface="Franklin Gothic Book"/>
        </a:defRPr>
      </a:lvl2pPr>
      <a:lvl3pPr marL="1143000" indent="-228600" algn="l" defTabSz="457200" rtl="0" fontAlgn="base">
        <a:spcBef>
          <a:spcPct val="20000"/>
        </a:spcBef>
        <a:spcAft>
          <a:spcPct val="0"/>
        </a:spcAft>
        <a:buFont typeface="Arial" charset="0"/>
        <a:buChar char="•"/>
        <a:defRPr sz="2400" kern="1200">
          <a:solidFill>
            <a:schemeClr val="tx1"/>
          </a:solidFill>
          <a:latin typeface="Franklin Gothic Book"/>
          <a:ea typeface="+mn-ea"/>
          <a:cs typeface="Franklin Gothic Book"/>
        </a:defRPr>
      </a:lvl3pPr>
      <a:lvl4pPr marL="1600200" indent="-228600" algn="l" defTabSz="457200" rtl="0" fontAlgn="base">
        <a:spcBef>
          <a:spcPct val="20000"/>
        </a:spcBef>
        <a:spcAft>
          <a:spcPct val="0"/>
        </a:spcAft>
        <a:buFont typeface="Arial" charset="0"/>
        <a:buChar char="–"/>
        <a:defRPr sz="2400" kern="1200">
          <a:solidFill>
            <a:schemeClr val="tx1"/>
          </a:solidFill>
          <a:latin typeface="Franklin Gothic Book"/>
          <a:ea typeface="+mn-ea"/>
          <a:cs typeface="Franklin Gothic Book"/>
        </a:defRPr>
      </a:lvl4pPr>
      <a:lvl5pPr marL="2057400" indent="-228600" algn="l" defTabSz="457200" rtl="0" fontAlgn="base">
        <a:spcBef>
          <a:spcPct val="20000"/>
        </a:spcBef>
        <a:spcAft>
          <a:spcPct val="0"/>
        </a:spcAft>
        <a:buFont typeface="Arial" charset="0"/>
        <a:buChar char="»"/>
        <a:defRPr sz="2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1"/>
          <p:cNvPicPr>
            <a:picLocks noGrp="1" noChangeAspect="1"/>
          </p:cNvPicPr>
          <p:nvPr>
            <p:ph type="pic" sz="quarter" idx="4294967295"/>
          </p:nvPr>
        </p:nvPicPr>
        <p:blipFill>
          <a:blip r:embed="rId3"/>
          <a:srcRect l="4630" r="4630"/>
          <a:stretch>
            <a:fillRect/>
          </a:stretch>
        </p:blipFill>
        <p:spPr>
          <a:xfrm>
            <a:off x="-190500" y="0"/>
            <a:ext cx="9334500" cy="6858000"/>
          </a:xfr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831" y="5733256"/>
            <a:ext cx="1213004" cy="615645"/>
          </a:xfrm>
          <a:prstGeom prst="rect">
            <a:avLst/>
          </a:prstGeom>
        </p:spPr>
      </p:pic>
      <p:grpSp>
        <p:nvGrpSpPr>
          <p:cNvPr id="7" name="Grupp 3"/>
          <p:cNvGrpSpPr>
            <a:grpSpLocks/>
          </p:cNvGrpSpPr>
          <p:nvPr/>
        </p:nvGrpSpPr>
        <p:grpSpPr bwMode="auto">
          <a:xfrm>
            <a:off x="0" y="5120640"/>
            <a:ext cx="9144000" cy="1228261"/>
            <a:chOff x="0" y="3940334"/>
            <a:chExt cx="9144000" cy="1228261"/>
          </a:xfrm>
        </p:grpSpPr>
        <p:sp>
          <p:nvSpPr>
            <p:cNvPr id="8" name="Rektangel 7"/>
            <p:cNvSpPr/>
            <p:nvPr/>
          </p:nvSpPr>
          <p:spPr>
            <a:xfrm>
              <a:off x="0" y="3940334"/>
              <a:ext cx="9144000" cy="1228261"/>
            </a:xfrm>
            <a:prstGeom prst="rect">
              <a:avLst/>
            </a:prstGeom>
            <a:solidFill>
              <a:srgbClr val="006992">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1" name="textruta 4"/>
            <p:cNvSpPr txBox="1">
              <a:spLocks noChangeArrowheads="1"/>
            </p:cNvSpPr>
            <p:nvPr/>
          </p:nvSpPr>
          <p:spPr bwMode="auto">
            <a:xfrm>
              <a:off x="1041400" y="3968206"/>
              <a:ext cx="636270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sv-SE" sz="4000" kern="100" spc="-100" dirty="0" smtClean="0">
                  <a:solidFill>
                    <a:schemeClr val="bg1"/>
                  </a:solidFill>
                  <a:latin typeface="Franklin Gothic Book" charset="0"/>
                  <a:cs typeface="Franklin Gothic Book" charset="0"/>
                </a:rPr>
                <a:t>Managementtjänster</a:t>
              </a:r>
              <a:endParaRPr lang="sv-SE" sz="4000" kern="100" spc="-100" dirty="0">
                <a:solidFill>
                  <a:srgbClr val="FF0000"/>
                </a:solidFill>
                <a:latin typeface="Franklin Gothic Book" charset="0"/>
                <a:cs typeface="Franklin Gothic Book" charset="0"/>
              </a:endParaRPr>
            </a:p>
            <a:p>
              <a:pPr eaLnBrk="1" hangingPunct="1">
                <a:lnSpc>
                  <a:spcPct val="90000"/>
                </a:lnSpc>
                <a:defRPr/>
              </a:pPr>
              <a:r>
                <a:rPr lang="sv-SE" sz="2800" kern="100" spc="-100" dirty="0" smtClean="0">
                  <a:solidFill>
                    <a:schemeClr val="bg1"/>
                  </a:solidFill>
                  <a:latin typeface="Franklin Gothic Book" charset="0"/>
                  <a:cs typeface="Franklin Gothic Book" charset="0"/>
                </a:rPr>
                <a:t>2016-09-30 på Spårvagnshallarna</a:t>
              </a:r>
              <a:endParaRPr lang="sv-SE" sz="2800" kern="100" spc="-100" dirty="0">
                <a:solidFill>
                  <a:schemeClr val="bg1"/>
                </a:solidFill>
                <a:latin typeface="Franklin Gothic Book" charset="0"/>
                <a:cs typeface="Franklin Gothic Book" charset="0"/>
              </a:endParaRPr>
            </a:p>
          </p:txBody>
        </p:sp>
      </p:grpSp>
    </p:spTree>
    <p:extLst>
      <p:ext uri="{BB962C8B-B14F-4D97-AF65-F5344CB8AC3E}">
        <p14:creationId xmlns:p14="http://schemas.microsoft.com/office/powerpoint/2010/main" val="22191640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Managementtjänster</a:t>
            </a:r>
            <a:endParaRPr lang="sv-SE" dirty="0"/>
          </a:p>
        </p:txBody>
      </p:sp>
      <p:sp>
        <p:nvSpPr>
          <p:cNvPr id="3" name="Platshållare för innehåll 2"/>
          <p:cNvSpPr>
            <a:spLocks noGrp="1"/>
          </p:cNvSpPr>
          <p:nvPr>
            <p:ph idx="1"/>
          </p:nvPr>
        </p:nvSpPr>
        <p:spPr/>
        <p:txBody>
          <a:bodyPr>
            <a:normAutofit/>
          </a:bodyPr>
          <a:lstStyle/>
          <a:p>
            <a:pPr marL="92075" indent="0">
              <a:buNone/>
            </a:pPr>
            <a:r>
              <a:rPr lang="sv-SE" dirty="0"/>
              <a:t>Tre olika ramavtalsområden</a:t>
            </a:r>
            <a:r>
              <a:rPr lang="sv-SE" dirty="0" smtClean="0"/>
              <a:t>:</a:t>
            </a:r>
          </a:p>
          <a:p>
            <a:pPr marL="92075" indent="0">
              <a:buNone/>
            </a:pPr>
            <a:endParaRPr lang="sv-SE" dirty="0"/>
          </a:p>
          <a:p>
            <a:r>
              <a:rPr lang="sv-SE" dirty="0" smtClean="0"/>
              <a:t>Utredning</a:t>
            </a:r>
            <a:r>
              <a:rPr lang="sv-SE" dirty="0"/>
              <a:t>, ledning och verksamhetsstyrning (ULV)</a:t>
            </a:r>
          </a:p>
          <a:p>
            <a:r>
              <a:rPr lang="sv-SE" dirty="0"/>
              <a:t>Verksamhets- och organisationsutveckling (VU)</a:t>
            </a:r>
          </a:p>
          <a:p>
            <a:r>
              <a:rPr lang="sv-SE" dirty="0"/>
              <a:t>Utveckling chef, grupp. Kompetensförsörjning (UCK).</a:t>
            </a:r>
          </a:p>
          <a:p>
            <a:endParaRPr lang="sv-SE" dirty="0"/>
          </a:p>
        </p:txBody>
      </p:sp>
    </p:spTree>
    <p:extLst>
      <p:ext uri="{BB962C8B-B14F-4D97-AF65-F5344CB8AC3E}">
        <p14:creationId xmlns:p14="http://schemas.microsoft.com/office/powerpoint/2010/main" val="1832478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800" y="528017"/>
            <a:ext cx="7988300" cy="772766"/>
          </a:xfrm>
        </p:spPr>
        <p:txBody>
          <a:bodyPr/>
          <a:lstStyle/>
          <a:p>
            <a:r>
              <a:rPr lang="sv-SE" dirty="0" smtClean="0"/>
              <a:t>Allmänt om de tre områdena</a:t>
            </a:r>
            <a:endParaRPr lang="sv-SE" dirty="0"/>
          </a:p>
        </p:txBody>
      </p:sp>
      <p:sp>
        <p:nvSpPr>
          <p:cNvPr id="3" name="Platshållare för innehåll 2"/>
          <p:cNvSpPr>
            <a:spLocks noGrp="1"/>
          </p:cNvSpPr>
          <p:nvPr>
            <p:ph idx="1"/>
          </p:nvPr>
        </p:nvSpPr>
        <p:spPr>
          <a:xfrm>
            <a:off x="812800" y="1579418"/>
            <a:ext cx="6529388" cy="3945083"/>
          </a:xfrm>
        </p:spPr>
        <p:txBody>
          <a:bodyPr/>
          <a:lstStyle/>
          <a:p>
            <a:r>
              <a:rPr lang="sv-SE" dirty="0"/>
              <a:t>Alla tre ramavtalsområdena avser tjänster som </a:t>
            </a:r>
            <a:r>
              <a:rPr lang="sv-SE" dirty="0" smtClean="0"/>
              <a:t>ska svara mot funktionella behov hos myndigheten</a:t>
            </a:r>
          </a:p>
          <a:p>
            <a:r>
              <a:rPr lang="sv-SE" dirty="0" smtClean="0"/>
              <a:t>Beskrivningen av upphandlingsföremålet är abstrakt för att beställaren senare ska kunna konkretisera sitt behov vid avrop</a:t>
            </a:r>
          </a:p>
          <a:p>
            <a:r>
              <a:rPr lang="sv-SE" dirty="0" smtClean="0"/>
              <a:t>”Tjänsterna uppstår vid leveranstillfället”, därför svårt att utvärdera tjänsterna. Företag och tjänst går ihop</a:t>
            </a:r>
          </a:p>
          <a:p>
            <a:r>
              <a:rPr lang="sv-SE" dirty="0" smtClean="0"/>
              <a:t>Företagets kompetens är fokus.</a:t>
            </a:r>
          </a:p>
        </p:txBody>
      </p:sp>
    </p:spTree>
    <p:extLst>
      <p:ext uri="{BB962C8B-B14F-4D97-AF65-F5344CB8AC3E}">
        <p14:creationId xmlns:p14="http://schemas.microsoft.com/office/powerpoint/2010/main" val="209485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800" y="528017"/>
            <a:ext cx="7988300" cy="772766"/>
          </a:xfrm>
        </p:spPr>
        <p:txBody>
          <a:bodyPr/>
          <a:lstStyle/>
          <a:p>
            <a:r>
              <a:rPr lang="sv-SE" dirty="0" smtClean="0"/>
              <a:t>Allmänt om de tre områdena</a:t>
            </a:r>
            <a:endParaRPr lang="sv-SE" dirty="0"/>
          </a:p>
        </p:txBody>
      </p:sp>
      <p:sp>
        <p:nvSpPr>
          <p:cNvPr id="3" name="Platshållare för innehåll 2"/>
          <p:cNvSpPr>
            <a:spLocks noGrp="1"/>
          </p:cNvSpPr>
          <p:nvPr>
            <p:ph idx="1"/>
          </p:nvPr>
        </p:nvSpPr>
        <p:spPr>
          <a:xfrm>
            <a:off x="812800" y="1612669"/>
            <a:ext cx="6529388" cy="3911832"/>
          </a:xfrm>
        </p:spPr>
        <p:txBody>
          <a:bodyPr/>
          <a:lstStyle/>
          <a:p>
            <a:r>
              <a:rPr lang="sv-SE" dirty="0" smtClean="0"/>
              <a:t>Tjänster ska baseras </a:t>
            </a:r>
            <a:r>
              <a:rPr lang="sv-SE" dirty="0"/>
              <a:t>på företagets samlade kunskap, erfarenhet, </a:t>
            </a:r>
            <a:r>
              <a:rPr lang="sv-SE" dirty="0" smtClean="0"/>
              <a:t>metoder </a:t>
            </a:r>
            <a:r>
              <a:rPr lang="sv-SE" dirty="0"/>
              <a:t>och </a:t>
            </a:r>
            <a:r>
              <a:rPr lang="sv-SE" dirty="0" smtClean="0"/>
              <a:t>leveranskapacitet</a:t>
            </a:r>
          </a:p>
          <a:p>
            <a:r>
              <a:rPr lang="sv-SE" dirty="0" smtClean="0"/>
              <a:t>Minska beroendet av en </a:t>
            </a:r>
            <a:r>
              <a:rPr lang="sv-SE" dirty="0"/>
              <a:t>enskild individ eller några individers </a:t>
            </a:r>
            <a:r>
              <a:rPr lang="sv-SE" dirty="0" smtClean="0"/>
              <a:t>kompetens</a:t>
            </a:r>
          </a:p>
          <a:p>
            <a:r>
              <a:rPr lang="sv-SE" dirty="0" smtClean="0"/>
              <a:t>Begreppet som används är managementtjänster. Skillnad mot tidigare ramavtal som avsåg management</a:t>
            </a:r>
            <a:r>
              <a:rPr lang="sv-SE" b="1" dirty="0" smtClean="0"/>
              <a:t>konsult</a:t>
            </a:r>
            <a:r>
              <a:rPr lang="sv-SE" dirty="0" smtClean="0"/>
              <a:t>tjänster.  </a:t>
            </a:r>
            <a:endParaRPr lang="sv-SE" dirty="0"/>
          </a:p>
        </p:txBody>
      </p:sp>
    </p:spTree>
    <p:extLst>
      <p:ext uri="{BB962C8B-B14F-4D97-AF65-F5344CB8AC3E}">
        <p14:creationId xmlns:p14="http://schemas.microsoft.com/office/powerpoint/2010/main" val="3025455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Förutsättningar för leverans av tjänster</a:t>
            </a:r>
            <a:endParaRPr lang="sv-SE" dirty="0"/>
          </a:p>
        </p:txBody>
      </p:sp>
      <p:sp>
        <p:nvSpPr>
          <p:cNvPr id="3" name="Platshållare för innehåll 2"/>
          <p:cNvSpPr>
            <a:spLocks noGrp="1"/>
          </p:cNvSpPr>
          <p:nvPr>
            <p:ph idx="1"/>
          </p:nvPr>
        </p:nvSpPr>
        <p:spPr>
          <a:xfrm>
            <a:off x="812800" y="1417639"/>
            <a:ext cx="6529388" cy="4401270"/>
          </a:xfrm>
        </p:spPr>
        <p:txBody>
          <a:bodyPr>
            <a:normAutofit fontScale="25000" lnSpcReduction="20000"/>
          </a:bodyPr>
          <a:lstStyle/>
          <a:p>
            <a:endParaRPr lang="sv-SE" sz="3600" dirty="0" smtClean="0"/>
          </a:p>
          <a:p>
            <a:r>
              <a:rPr lang="sv-SE" sz="8000" dirty="0"/>
              <a:t>Gemensamma metoder och arbetssätt, mallar, </a:t>
            </a:r>
            <a:r>
              <a:rPr lang="sv-SE" sz="8000" dirty="0" smtClean="0"/>
              <a:t>dokumentation</a:t>
            </a:r>
            <a:endParaRPr lang="sv-SE" sz="8000" dirty="0"/>
          </a:p>
          <a:p>
            <a:r>
              <a:rPr lang="sv-SE" sz="8000" dirty="0"/>
              <a:t>Samlad erfarenhetsåtervinning och </a:t>
            </a:r>
            <a:r>
              <a:rPr lang="sv-SE" sz="8000" dirty="0" smtClean="0"/>
              <a:t>omvärldsbevakning</a:t>
            </a:r>
            <a:endParaRPr lang="sv-SE" sz="8000" dirty="0"/>
          </a:p>
          <a:p>
            <a:r>
              <a:rPr lang="sv-SE" sz="8000" dirty="0"/>
              <a:t>Metoder ska bygga på vetenskaplig grund och beprövad </a:t>
            </a:r>
            <a:r>
              <a:rPr lang="sv-SE" sz="8000" dirty="0" smtClean="0"/>
              <a:t>erfarenhet</a:t>
            </a:r>
            <a:endParaRPr lang="sv-SE" sz="8000" dirty="0"/>
          </a:p>
          <a:p>
            <a:r>
              <a:rPr lang="sv-SE" sz="8000" dirty="0" smtClean="0"/>
              <a:t>Kvalitetssystem</a:t>
            </a:r>
            <a:endParaRPr lang="sv-SE" sz="8000" dirty="0"/>
          </a:p>
          <a:p>
            <a:r>
              <a:rPr lang="sv-SE" sz="8000" dirty="0"/>
              <a:t>Säkerställande av löpande samverkan vid genomförande av uppdrag med eventuella underleverantörer</a:t>
            </a:r>
            <a:r>
              <a:rPr lang="sv-SE" sz="8000" dirty="0" smtClean="0"/>
              <a:t>.</a:t>
            </a:r>
            <a:endParaRPr lang="sv-SE" sz="3600" dirty="0" smtClean="0"/>
          </a:p>
          <a:p>
            <a:r>
              <a:rPr lang="sv-SE" sz="8000" dirty="0"/>
              <a:t>Ovanstående ger förutsättningar för ramavtalsleverantören att kunna leverera tjänster med jämn och hög kvalité.</a:t>
            </a:r>
          </a:p>
          <a:p>
            <a:endParaRPr lang="sv-SE" dirty="0"/>
          </a:p>
        </p:txBody>
      </p:sp>
    </p:spTree>
    <p:extLst>
      <p:ext uri="{BB962C8B-B14F-4D97-AF65-F5344CB8AC3E}">
        <p14:creationId xmlns:p14="http://schemas.microsoft.com/office/powerpoint/2010/main" val="4274355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Konsulter</a:t>
            </a:r>
            <a:endParaRPr lang="sv-SE" sz="3600" dirty="0"/>
          </a:p>
        </p:txBody>
      </p:sp>
      <p:sp>
        <p:nvSpPr>
          <p:cNvPr id="3" name="Platshållare för innehåll 2"/>
          <p:cNvSpPr>
            <a:spLocks noGrp="1"/>
          </p:cNvSpPr>
          <p:nvPr>
            <p:ph idx="1"/>
          </p:nvPr>
        </p:nvSpPr>
        <p:spPr>
          <a:xfrm>
            <a:off x="812800" y="1670858"/>
            <a:ext cx="6529388" cy="4131426"/>
          </a:xfrm>
        </p:spPr>
        <p:txBody>
          <a:bodyPr>
            <a:normAutofit/>
          </a:bodyPr>
          <a:lstStyle/>
          <a:p>
            <a:pPr>
              <a:lnSpc>
                <a:spcPct val="80000"/>
              </a:lnSpc>
            </a:pPr>
            <a:r>
              <a:rPr lang="sv-SE" dirty="0"/>
              <a:t>Det finns ingen generell klassificering av konsulter inom managementområdet</a:t>
            </a:r>
          </a:p>
          <a:p>
            <a:pPr>
              <a:lnSpc>
                <a:spcPct val="80000"/>
              </a:lnSpc>
            </a:pPr>
            <a:r>
              <a:rPr lang="sv-SE" dirty="0"/>
              <a:t>Krav på miniminivå vad gäller teknisk kapacitet i form av konsulter (antal konsulter)</a:t>
            </a:r>
          </a:p>
          <a:p>
            <a:pPr>
              <a:lnSpc>
                <a:spcPct val="80000"/>
              </a:lnSpc>
            </a:pPr>
            <a:r>
              <a:rPr lang="sv-SE" dirty="0"/>
              <a:t>Ingen bedömning har gjorts av enskilda konsulter under utvärderingen och CV har inte tagits in. Däremot kan myndigheten göra detta vid avrop</a:t>
            </a:r>
          </a:p>
          <a:p>
            <a:pPr>
              <a:lnSpc>
                <a:spcPct val="80000"/>
              </a:lnSpc>
            </a:pPr>
            <a:r>
              <a:rPr lang="sv-SE" dirty="0"/>
              <a:t>Det finns endast generella krav på seniorkonsulter i ramavtalen. Kraven är olika för de tre ramavtalsområdena.</a:t>
            </a:r>
          </a:p>
        </p:txBody>
      </p:sp>
    </p:spTree>
    <p:extLst>
      <p:ext uri="{BB962C8B-B14F-4D97-AF65-F5344CB8AC3E}">
        <p14:creationId xmlns:p14="http://schemas.microsoft.com/office/powerpoint/2010/main" val="3920886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Gemensamma krav på företagen </a:t>
            </a:r>
            <a:endParaRPr lang="sv-SE" dirty="0"/>
          </a:p>
        </p:txBody>
      </p:sp>
      <p:sp>
        <p:nvSpPr>
          <p:cNvPr id="3" name="Platshållare för innehåll 2"/>
          <p:cNvSpPr>
            <a:spLocks noGrp="1"/>
          </p:cNvSpPr>
          <p:nvPr>
            <p:ph idx="1"/>
          </p:nvPr>
        </p:nvSpPr>
        <p:spPr>
          <a:xfrm>
            <a:off x="812800" y="1417638"/>
            <a:ext cx="6529388" cy="4800282"/>
          </a:xfrm>
        </p:spPr>
        <p:txBody>
          <a:bodyPr>
            <a:noAutofit/>
          </a:bodyPr>
          <a:lstStyle/>
          <a:p>
            <a:r>
              <a:rPr lang="sv-SE" dirty="0"/>
              <a:t>God verksamhetskunskap och bred erfarenhet</a:t>
            </a:r>
          </a:p>
          <a:p>
            <a:r>
              <a:rPr lang="sv-SE" dirty="0"/>
              <a:t>God kunskap om de förutsättningar som statliga myndigheter verkar under</a:t>
            </a:r>
          </a:p>
          <a:p>
            <a:r>
              <a:rPr lang="sv-SE" dirty="0"/>
              <a:t>God förvaltning av det interna strukturkapitalet och förmåga att använda detta i uppdrag</a:t>
            </a:r>
          </a:p>
          <a:p>
            <a:r>
              <a:rPr lang="sv-SE" dirty="0"/>
              <a:t>Etik och hållbarhet</a:t>
            </a:r>
          </a:p>
          <a:p>
            <a:r>
              <a:rPr lang="sv-SE" dirty="0"/>
              <a:t>Oberoende och objektivitet</a:t>
            </a:r>
          </a:p>
          <a:p>
            <a:r>
              <a:rPr lang="sv-SE" dirty="0"/>
              <a:t>Säkerställande av kunskapsöverföring till kunden.</a:t>
            </a:r>
          </a:p>
          <a:p>
            <a:r>
              <a:rPr lang="sv-SE" dirty="0" smtClean="0"/>
              <a:t>Standarden </a:t>
            </a:r>
            <a:r>
              <a:rPr lang="sv-SE" dirty="0"/>
              <a:t>SS-EN 16114:2011 avser managementkonsulttjänster. Standarden ger vägledning för tillhandahållande av managementkonsulttjänster. </a:t>
            </a:r>
          </a:p>
        </p:txBody>
      </p:sp>
    </p:spTree>
    <p:extLst>
      <p:ext uri="{BB962C8B-B14F-4D97-AF65-F5344CB8AC3E}">
        <p14:creationId xmlns:p14="http://schemas.microsoft.com/office/powerpoint/2010/main" val="2185582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Den statliga värdegrunden</a:t>
            </a:r>
            <a:endParaRPr lang="sv-SE" dirty="0"/>
          </a:p>
        </p:txBody>
      </p:sp>
      <p:sp>
        <p:nvSpPr>
          <p:cNvPr id="3" name="Platshållare för innehåll 2"/>
          <p:cNvSpPr>
            <a:spLocks noGrp="1"/>
          </p:cNvSpPr>
          <p:nvPr>
            <p:ph idx="1"/>
          </p:nvPr>
        </p:nvSpPr>
        <p:spPr/>
        <p:txBody>
          <a:bodyPr/>
          <a:lstStyle/>
          <a:p>
            <a:r>
              <a:rPr lang="sv-SE" dirty="0" smtClean="0"/>
              <a:t>Den gemensamma värdegrunden för de statsanställda, principerna: demokrati, legalitet, objektivitet, fri åsiktsbildning, respekt, effektivitet och service</a:t>
            </a:r>
          </a:p>
          <a:p>
            <a:r>
              <a:rPr lang="sv-SE" dirty="0" smtClean="0"/>
              <a:t>Principer som statliga anställda har att förhålla sig till</a:t>
            </a:r>
          </a:p>
          <a:p>
            <a:r>
              <a:rPr lang="sv-SE" dirty="0" smtClean="0"/>
              <a:t>Ramavtalsleverantörerna ska vara medvetna om dessa principer vid utförande av tjänster, tex. </a:t>
            </a:r>
            <a:r>
              <a:rPr lang="sv-SE" dirty="0"/>
              <a:t>k</a:t>
            </a:r>
            <a:r>
              <a:rPr lang="sv-SE" dirty="0" smtClean="0"/>
              <a:t>an det finnas en konflikt mellan effektivitet och service.</a:t>
            </a:r>
          </a:p>
          <a:p>
            <a:endParaRPr lang="sv-SE" dirty="0"/>
          </a:p>
          <a:p>
            <a:pPr marL="0" indent="0">
              <a:buNone/>
            </a:pPr>
            <a:r>
              <a:rPr lang="sv-SE" dirty="0" smtClean="0"/>
              <a:t> </a:t>
            </a:r>
          </a:p>
          <a:p>
            <a:pPr marL="0" indent="0">
              <a:buNone/>
            </a:pPr>
            <a:endParaRPr lang="sv-SE" dirty="0"/>
          </a:p>
        </p:txBody>
      </p:sp>
    </p:spTree>
    <p:extLst>
      <p:ext uri="{BB962C8B-B14F-4D97-AF65-F5344CB8AC3E}">
        <p14:creationId xmlns:p14="http://schemas.microsoft.com/office/powerpoint/2010/main" val="2744056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dirty="0" smtClean="0">
                <a:latin typeface="Arial" panose="020B0604020202020204" pitchFamily="34" charset="0"/>
                <a:cs typeface="Arial" panose="020B0604020202020204" pitchFamily="34" charset="0"/>
              </a:rPr>
              <a:t>Tjänster som stöder verksamhetens behov</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5634269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783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Skillnader mellan ramavtalen ULV och VU</a:t>
            </a:r>
            <a:endParaRPr lang="sv-SE" dirty="0"/>
          </a:p>
        </p:txBody>
      </p:sp>
      <p:sp>
        <p:nvSpPr>
          <p:cNvPr id="3" name="Platshållare för innehåll 2"/>
          <p:cNvSpPr>
            <a:spLocks noGrp="1"/>
          </p:cNvSpPr>
          <p:nvPr>
            <p:ph idx="1"/>
          </p:nvPr>
        </p:nvSpPr>
        <p:spPr/>
        <p:txBody>
          <a:bodyPr/>
          <a:lstStyle/>
          <a:p>
            <a:r>
              <a:rPr lang="sv-SE" dirty="0" smtClean="0"/>
              <a:t>Ramavtalen är avsedda att täcka olika behov hos myndigheterna</a:t>
            </a:r>
          </a:p>
          <a:p>
            <a:r>
              <a:rPr lang="sv-SE" dirty="0" smtClean="0"/>
              <a:t>Mycket höga krav har ställts på företag och konsulter i ULV</a:t>
            </a:r>
          </a:p>
          <a:p>
            <a:r>
              <a:rPr lang="sv-SE" dirty="0" smtClean="0"/>
              <a:t>ULV främst avsett för kvalificerade utredningar och utvärderingar</a:t>
            </a:r>
          </a:p>
          <a:p>
            <a:r>
              <a:rPr lang="sv-SE" dirty="0" smtClean="0"/>
              <a:t>VU mer operativt, kan tex. </a:t>
            </a:r>
            <a:r>
              <a:rPr lang="sv-SE" dirty="0"/>
              <a:t>o</a:t>
            </a:r>
            <a:r>
              <a:rPr lang="sv-SE" dirty="0" smtClean="0"/>
              <a:t>mfatta stöd i förändringsprojekt, framtagning av policydokument, processkartläggningar.</a:t>
            </a:r>
            <a:endParaRPr lang="sv-SE" dirty="0"/>
          </a:p>
          <a:p>
            <a:endParaRPr lang="sv-SE" dirty="0"/>
          </a:p>
        </p:txBody>
      </p:sp>
    </p:spTree>
    <p:extLst>
      <p:ext uri="{BB962C8B-B14F-4D97-AF65-F5344CB8AC3E}">
        <p14:creationId xmlns:p14="http://schemas.microsoft.com/office/powerpoint/2010/main" val="3477173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800" y="274638"/>
            <a:ext cx="7988300" cy="631449"/>
          </a:xfrm>
        </p:spPr>
        <p:txBody>
          <a:bodyPr>
            <a:noAutofit/>
          </a:bodyPr>
          <a:lstStyle/>
          <a:p>
            <a:r>
              <a:rPr lang="sv-SE" dirty="0" smtClean="0"/>
              <a:t>ULV - seniorkonsult</a:t>
            </a:r>
            <a:endParaRPr lang="sv-SE" dirty="0"/>
          </a:p>
        </p:txBody>
      </p:sp>
      <p:sp>
        <p:nvSpPr>
          <p:cNvPr id="3" name="Platshållare för innehåll 2"/>
          <p:cNvSpPr>
            <a:spLocks noGrp="1"/>
          </p:cNvSpPr>
          <p:nvPr>
            <p:ph idx="1"/>
          </p:nvPr>
        </p:nvSpPr>
        <p:spPr>
          <a:xfrm>
            <a:off x="812799" y="906087"/>
            <a:ext cx="7907252" cy="5220393"/>
          </a:xfrm>
        </p:spPr>
        <p:txBody>
          <a:bodyPr>
            <a:noAutofit/>
          </a:bodyPr>
          <a:lstStyle/>
          <a:p>
            <a:r>
              <a:rPr lang="sv-SE" sz="1800" dirty="0"/>
              <a:t>Minst 10 års styrning av verksamhet och organisation</a:t>
            </a:r>
          </a:p>
          <a:p>
            <a:r>
              <a:rPr lang="sv-SE" sz="1800" dirty="0"/>
              <a:t>Ansvarat för större komplexa utredningsuppdrag</a:t>
            </a:r>
          </a:p>
          <a:p>
            <a:r>
              <a:rPr lang="sv-SE" sz="1800" dirty="0"/>
              <a:t>Minst 4 års dokumenterad konsulterfarenhet med uppdrag inom utredning och analys</a:t>
            </a:r>
          </a:p>
          <a:p>
            <a:r>
              <a:rPr lang="sv-SE" sz="1800" dirty="0"/>
              <a:t>Dokumenterad erfarenhet av att driva utredningar och att ha kundansvar</a:t>
            </a:r>
          </a:p>
          <a:p>
            <a:r>
              <a:rPr lang="sv-SE" sz="1800" dirty="0"/>
              <a:t>Dokumenterad erfarenhet av att arbeta med personer i ledande befattningar</a:t>
            </a:r>
          </a:p>
          <a:p>
            <a:r>
              <a:rPr lang="sv-SE" sz="1800" dirty="0"/>
              <a:t>Akademisk utbildning</a:t>
            </a:r>
          </a:p>
          <a:p>
            <a:r>
              <a:rPr lang="sv-SE" sz="1800" dirty="0"/>
              <a:t>Kunskaper om offentlig förvaltning, särskilt statsförvaltningen</a:t>
            </a:r>
          </a:p>
          <a:p>
            <a:r>
              <a:rPr lang="sv-SE" sz="1800" dirty="0"/>
              <a:t>Erfarenhet av effektivitets-, organisations-, styrnings- och finansieringsfrågor i offentlig verksamhet</a:t>
            </a:r>
          </a:p>
          <a:p>
            <a:r>
              <a:rPr lang="sv-SE" sz="1800" dirty="0"/>
              <a:t>Mycket goda kunskaper i etablerade metoder för utredning och utvärdering</a:t>
            </a:r>
          </a:p>
          <a:p>
            <a:r>
              <a:rPr lang="sv-SE" sz="1800" dirty="0"/>
              <a:t>Erfarenhet av utvecklingsfrågor inom det förvaltningspolitiska området.</a:t>
            </a:r>
          </a:p>
          <a:p>
            <a:r>
              <a:rPr lang="sv-SE" sz="1800" dirty="0"/>
              <a:t>Minst 15 konsulter ska vara seniora enligt ovan angiven definition.</a:t>
            </a:r>
          </a:p>
        </p:txBody>
      </p:sp>
    </p:spTree>
    <p:extLst>
      <p:ext uri="{BB962C8B-B14F-4D97-AF65-F5344CB8AC3E}">
        <p14:creationId xmlns:p14="http://schemas.microsoft.com/office/powerpoint/2010/main" val="538100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Agenda</a:t>
            </a:r>
            <a:endParaRPr lang="sv-SE" dirty="0"/>
          </a:p>
        </p:txBody>
      </p:sp>
      <p:sp>
        <p:nvSpPr>
          <p:cNvPr id="7171" name="Platshållare för text 2"/>
          <p:cNvSpPr>
            <a:spLocks noGrp="1"/>
          </p:cNvSpPr>
          <p:nvPr>
            <p:ph type="body" sz="quarter" idx="10"/>
          </p:nvPr>
        </p:nvSpPr>
        <p:spPr>
          <a:xfrm>
            <a:off x="825500" y="1254034"/>
            <a:ext cx="7700314" cy="5056614"/>
          </a:xfrm>
        </p:spPr>
        <p:txBody>
          <a:bodyPr/>
          <a:lstStyle/>
          <a:p>
            <a:pPr marL="269875" indent="-269875">
              <a:spcAft>
                <a:spcPct val="0"/>
              </a:spcAft>
              <a:buSzTx/>
            </a:pPr>
            <a:r>
              <a:rPr lang="sv-SE" altLang="en-US" dirty="0" smtClean="0">
                <a:latin typeface="Franklin Gothic Book" pitchFamily="34" charset="0"/>
              </a:rPr>
              <a:t>9.00 Välkomna</a:t>
            </a:r>
          </a:p>
          <a:p>
            <a:pPr marL="269875" indent="-269875">
              <a:spcAft>
                <a:spcPct val="0"/>
              </a:spcAft>
              <a:buSzTx/>
            </a:pPr>
            <a:r>
              <a:rPr lang="sv-SE" altLang="en-US" dirty="0" smtClean="0">
                <a:latin typeface="Franklin Gothic Book" pitchFamily="34" charset="0"/>
              </a:rPr>
              <a:t>Ramavtal och deras användning, roller och arbetsfördelning </a:t>
            </a:r>
          </a:p>
          <a:p>
            <a:pPr marL="269875" indent="-269875">
              <a:spcAft>
                <a:spcPct val="0"/>
              </a:spcAft>
              <a:buSzTx/>
            </a:pPr>
            <a:r>
              <a:rPr lang="sv-SE" altLang="en-US" dirty="0" smtClean="0">
                <a:latin typeface="Franklin Gothic Book" pitchFamily="34" charset="0"/>
              </a:rPr>
              <a:t>Övergripande om de aktuella ramavtalsområdena och hur de förhåller sig till varandra</a:t>
            </a:r>
          </a:p>
          <a:p>
            <a:pPr marL="269875" indent="-269875">
              <a:spcAft>
                <a:spcPct val="0"/>
              </a:spcAft>
              <a:buSzTx/>
            </a:pPr>
            <a:r>
              <a:rPr lang="sv-SE" altLang="en-US" dirty="0" smtClean="0">
                <a:latin typeface="Franklin Gothic Book" pitchFamily="34" charset="0"/>
              </a:rPr>
              <a:t>Ramavtalens innehåll</a:t>
            </a:r>
          </a:p>
          <a:p>
            <a:pPr marL="629875" lvl="1" indent="-269875">
              <a:spcAft>
                <a:spcPct val="0"/>
              </a:spcAft>
            </a:pPr>
            <a:r>
              <a:rPr lang="sv-SE" altLang="en-US" dirty="0" smtClean="0">
                <a:latin typeface="Franklin Gothic Book" pitchFamily="34" charset="0"/>
              </a:rPr>
              <a:t>Utredning, ledning och verksamhetsstyrning - ULV</a:t>
            </a:r>
          </a:p>
          <a:p>
            <a:pPr marL="629875" lvl="1" indent="-269875">
              <a:spcAft>
                <a:spcPct val="0"/>
              </a:spcAft>
            </a:pPr>
            <a:r>
              <a:rPr lang="sv-SE" altLang="en-US" dirty="0" smtClean="0">
                <a:latin typeface="Franklin Gothic Book" pitchFamily="34" charset="0"/>
              </a:rPr>
              <a:t>Verksamhets- och organisationsutveckling - VU</a:t>
            </a:r>
          </a:p>
          <a:p>
            <a:pPr marL="269875" indent="-269875">
              <a:spcAft>
                <a:spcPct val="0"/>
              </a:spcAft>
            </a:pPr>
            <a:r>
              <a:rPr lang="sv-SE" altLang="en-US" dirty="0">
                <a:latin typeface="Franklin Gothic Book" pitchFamily="34" charset="0"/>
              </a:rPr>
              <a:t>Paus med </a:t>
            </a:r>
            <a:r>
              <a:rPr lang="sv-SE" altLang="en-US" dirty="0" smtClean="0">
                <a:latin typeface="Franklin Gothic Book" pitchFamily="34" charset="0"/>
              </a:rPr>
              <a:t>frukt</a:t>
            </a:r>
          </a:p>
          <a:p>
            <a:pPr marL="269875" indent="-269875">
              <a:spcAft>
                <a:spcPct val="0"/>
              </a:spcAft>
            </a:pPr>
            <a:r>
              <a:rPr lang="sv-SE" altLang="en-US" dirty="0">
                <a:latin typeface="Franklin Gothic Book" pitchFamily="34" charset="0"/>
              </a:rPr>
              <a:t>Ramavtalens innehåll</a:t>
            </a:r>
          </a:p>
          <a:p>
            <a:pPr marL="629875" lvl="1" indent="-269875">
              <a:spcAft>
                <a:spcPct val="0"/>
              </a:spcAft>
            </a:pPr>
            <a:r>
              <a:rPr lang="sv-SE" altLang="en-US" dirty="0" smtClean="0">
                <a:latin typeface="Franklin Gothic Book" pitchFamily="34" charset="0"/>
              </a:rPr>
              <a:t>Utveckling chef och grupp samt Kompetensförsörjning - UCK</a:t>
            </a:r>
          </a:p>
          <a:p>
            <a:pPr marL="269875" indent="-269875">
              <a:spcAft>
                <a:spcPct val="0"/>
              </a:spcAft>
            </a:pPr>
            <a:r>
              <a:rPr lang="sv-SE" altLang="en-US" dirty="0" smtClean="0">
                <a:latin typeface="Franklin Gothic Book" pitchFamily="34" charset="0"/>
              </a:rPr>
              <a:t>Hur gör man avrop, vilket stöd finns</a:t>
            </a:r>
          </a:p>
          <a:p>
            <a:pPr marL="269875" indent="-269875">
              <a:spcAft>
                <a:spcPct val="0"/>
              </a:spcAft>
            </a:pPr>
            <a:r>
              <a:rPr lang="sv-SE" altLang="en-US" dirty="0" smtClean="0">
                <a:latin typeface="Franklin Gothic Book" pitchFamily="34" charset="0"/>
              </a:rPr>
              <a:t>Diskussion och avslutning</a:t>
            </a:r>
          </a:p>
          <a:p>
            <a:pPr marL="269875" indent="-269875">
              <a:spcAft>
                <a:spcPct val="0"/>
              </a:spcAft>
            </a:pPr>
            <a:r>
              <a:rPr lang="sv-SE" altLang="en-US" dirty="0" smtClean="0">
                <a:latin typeface="Franklin Gothic Book" pitchFamily="34" charset="0"/>
              </a:rPr>
              <a:t>12.00 Lunch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800" y="274638"/>
            <a:ext cx="7988300" cy="806017"/>
          </a:xfrm>
        </p:spPr>
        <p:txBody>
          <a:bodyPr/>
          <a:lstStyle/>
          <a:p>
            <a:r>
              <a:rPr lang="sv-SE" dirty="0" smtClean="0"/>
              <a:t>VU – seniorkonsult</a:t>
            </a:r>
            <a:endParaRPr lang="sv-SE" dirty="0"/>
          </a:p>
        </p:txBody>
      </p:sp>
      <p:sp>
        <p:nvSpPr>
          <p:cNvPr id="3" name="Platshållare för innehåll 2"/>
          <p:cNvSpPr>
            <a:spLocks noGrp="1"/>
          </p:cNvSpPr>
          <p:nvPr>
            <p:ph idx="1"/>
          </p:nvPr>
        </p:nvSpPr>
        <p:spPr>
          <a:xfrm>
            <a:off x="812800" y="1080655"/>
            <a:ext cx="6529388" cy="4443845"/>
          </a:xfrm>
        </p:spPr>
        <p:txBody>
          <a:bodyPr>
            <a:noAutofit/>
          </a:bodyPr>
          <a:lstStyle/>
          <a:p>
            <a:r>
              <a:rPr lang="sv-SE" dirty="0"/>
              <a:t>Minst 8 års erfarenhet av att ha arbetat med verksamhets- och organisationsutveckling</a:t>
            </a:r>
          </a:p>
          <a:p>
            <a:r>
              <a:rPr lang="sv-SE" dirty="0"/>
              <a:t>Ansvarat för större uppdrag inom området verksamhets- och organisationsutveckling</a:t>
            </a:r>
          </a:p>
          <a:p>
            <a:r>
              <a:rPr lang="sv-SE" dirty="0"/>
              <a:t>Dokumenterad konsulterfarenhet</a:t>
            </a:r>
          </a:p>
          <a:p>
            <a:r>
              <a:rPr lang="sv-SE" dirty="0"/>
              <a:t>Dokumenterad erfarenhet av att driva förändringsarbete och att ha kundansvar</a:t>
            </a:r>
          </a:p>
          <a:p>
            <a:r>
              <a:rPr lang="sv-SE" dirty="0"/>
              <a:t>Dokumenterad erfarenhet av att arbeta med personer i ledande befattningar</a:t>
            </a:r>
          </a:p>
          <a:p>
            <a:r>
              <a:rPr lang="sv-SE" dirty="0"/>
              <a:t>Dokumenterad erfarenhet från processutveckling. projektstyrning, projektledning</a:t>
            </a:r>
          </a:p>
          <a:p>
            <a:r>
              <a:rPr lang="sv-SE" dirty="0"/>
              <a:t>Relevant akademisk utbildning.</a:t>
            </a:r>
          </a:p>
          <a:p>
            <a:r>
              <a:rPr lang="sv-SE" dirty="0" smtClean="0"/>
              <a:t>Minst </a:t>
            </a:r>
            <a:r>
              <a:rPr lang="sv-SE" dirty="0"/>
              <a:t>15 konsulter ska  vara seniora konsulter enligt ovan angiven definition.</a:t>
            </a:r>
          </a:p>
        </p:txBody>
      </p:sp>
    </p:spTree>
    <p:extLst>
      <p:ext uri="{BB962C8B-B14F-4D97-AF65-F5344CB8AC3E}">
        <p14:creationId xmlns:p14="http://schemas.microsoft.com/office/powerpoint/2010/main" val="174413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ULV - upphandlingsföremål</a:t>
            </a:r>
            <a:endParaRPr lang="sv-SE" dirty="0"/>
          </a:p>
        </p:txBody>
      </p:sp>
      <p:sp>
        <p:nvSpPr>
          <p:cNvPr id="3" name="Platshållare för innehåll 2"/>
          <p:cNvSpPr>
            <a:spLocks noGrp="1"/>
          </p:cNvSpPr>
          <p:nvPr>
            <p:ph idx="1"/>
          </p:nvPr>
        </p:nvSpPr>
        <p:spPr>
          <a:xfrm>
            <a:off x="812800" y="1745672"/>
            <a:ext cx="6529388" cy="3778827"/>
          </a:xfrm>
        </p:spPr>
        <p:txBody>
          <a:bodyPr>
            <a:noAutofit/>
          </a:bodyPr>
          <a:lstStyle/>
          <a:p>
            <a:r>
              <a:rPr lang="sv-SE" dirty="0"/>
              <a:t>Tjänsterna omfattar kvalificerade utredningar, analyser, granskningar eller utvärderingar som underlag för beslut. Vidare ingår strategisk rådgivning till ledningsgrupper i olika styrningsfrågor.</a:t>
            </a:r>
          </a:p>
          <a:p>
            <a:r>
              <a:rPr lang="sv-SE" dirty="0"/>
              <a:t>Området avser stöd för ledning och styrning av verksamheten i syfte att utveckla och effektivisera denna.</a:t>
            </a:r>
          </a:p>
          <a:p>
            <a:r>
              <a:rPr lang="sv-SE" dirty="0"/>
              <a:t>Behoven kan gälla både stöd- och kärnverksamhet. Granskning kan avse kundens egna underlag eller underlag framtaget av annan (second opinion</a:t>
            </a:r>
            <a:r>
              <a:rPr lang="sv-SE" dirty="0" smtClean="0"/>
              <a:t>).</a:t>
            </a:r>
            <a:endParaRPr lang="sv-SE" dirty="0"/>
          </a:p>
        </p:txBody>
      </p:sp>
    </p:spTree>
    <p:extLst>
      <p:ext uri="{BB962C8B-B14F-4D97-AF65-F5344CB8AC3E}">
        <p14:creationId xmlns:p14="http://schemas.microsoft.com/office/powerpoint/2010/main" val="3871224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ULV - upphandlingsföremål</a:t>
            </a:r>
            <a:endParaRPr lang="sv-SE" dirty="0"/>
          </a:p>
        </p:txBody>
      </p:sp>
      <p:sp>
        <p:nvSpPr>
          <p:cNvPr id="3" name="Platshållare för innehåll 2"/>
          <p:cNvSpPr>
            <a:spLocks noGrp="1"/>
          </p:cNvSpPr>
          <p:nvPr>
            <p:ph idx="1"/>
          </p:nvPr>
        </p:nvSpPr>
        <p:spPr>
          <a:xfrm>
            <a:off x="812800" y="1712422"/>
            <a:ext cx="6529388" cy="3812078"/>
          </a:xfrm>
        </p:spPr>
        <p:txBody>
          <a:bodyPr>
            <a:noAutofit/>
          </a:bodyPr>
          <a:lstStyle/>
          <a:p>
            <a:r>
              <a:rPr lang="sv-SE" dirty="0" smtClean="0"/>
              <a:t>Tjänsterna </a:t>
            </a:r>
            <a:r>
              <a:rPr lang="sv-SE" dirty="0"/>
              <a:t>kan utföras som uppdrag där anbudssökande tar huvudansvar, uppdrag i vilka avropsberättigade deltar och uppdrag som avser olika former av stöd och rådgivning.</a:t>
            </a:r>
          </a:p>
          <a:p>
            <a:r>
              <a:rPr lang="sv-SE" dirty="0"/>
              <a:t>Tjänsterna kan avse hela verksamheten, delar av den eller enstaka behov hos myndigheten.</a:t>
            </a:r>
          </a:p>
          <a:p>
            <a:r>
              <a:rPr lang="sv-SE" dirty="0"/>
              <a:t>Uppdragen kan även gälla verksamheter i flera myndigheter eller andra organisationer.</a:t>
            </a:r>
          </a:p>
        </p:txBody>
      </p:sp>
    </p:spTree>
    <p:extLst>
      <p:ext uri="{BB962C8B-B14F-4D97-AF65-F5344CB8AC3E}">
        <p14:creationId xmlns:p14="http://schemas.microsoft.com/office/powerpoint/2010/main" val="2935565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ULV – exempel på krav i upphandling - referensuppdrag</a:t>
            </a:r>
            <a:endParaRPr lang="sv-SE" dirty="0"/>
          </a:p>
        </p:txBody>
      </p:sp>
      <p:sp>
        <p:nvSpPr>
          <p:cNvPr id="3" name="Platshållare för innehåll 2"/>
          <p:cNvSpPr>
            <a:spLocks noGrp="1"/>
          </p:cNvSpPr>
          <p:nvPr>
            <p:ph idx="1"/>
          </p:nvPr>
        </p:nvSpPr>
        <p:spPr/>
        <p:txBody>
          <a:bodyPr/>
          <a:lstStyle/>
          <a:p>
            <a:r>
              <a:rPr lang="sv-SE" dirty="0" smtClean="0"/>
              <a:t>Uppdraget skulle ha omfattat en utredning som leverantören dokumenterat i en skriftlig rapport. Krav var att </a:t>
            </a:r>
            <a:r>
              <a:rPr lang="sv-SE" dirty="0"/>
              <a:t>u</a:t>
            </a:r>
            <a:r>
              <a:rPr lang="sv-SE" dirty="0" smtClean="0"/>
              <a:t>tredningen skulle  ha avsett strategiska frågor rörande ledning och verksamhetsstyrning i en  statlig myndighets verksamhet på en övergripande nivå. </a:t>
            </a:r>
            <a:endParaRPr lang="sv-SE" dirty="0"/>
          </a:p>
          <a:p>
            <a:r>
              <a:rPr lang="sv-SE" dirty="0" smtClean="0"/>
              <a:t>Uppdraget skulle ha redovisats i en fastställd rapport. Denna skulle vara utformad i likhet med ett exempel från Statskontoret och med hänsyn till Statsrådsberedningens publikation Kommittéhandboken (Ds 2001:1)</a:t>
            </a:r>
          </a:p>
          <a:p>
            <a:r>
              <a:rPr lang="sv-SE" dirty="0" smtClean="0"/>
              <a:t>Bedömning har gjorts av rapporterna. </a:t>
            </a:r>
          </a:p>
          <a:p>
            <a:endParaRPr lang="sv-SE" dirty="0" smtClean="0"/>
          </a:p>
          <a:p>
            <a:endParaRPr lang="sv-SE" dirty="0"/>
          </a:p>
          <a:p>
            <a:endParaRPr lang="sv-SE" dirty="0"/>
          </a:p>
        </p:txBody>
      </p:sp>
    </p:spTree>
    <p:extLst>
      <p:ext uri="{BB962C8B-B14F-4D97-AF65-F5344CB8AC3E}">
        <p14:creationId xmlns:p14="http://schemas.microsoft.com/office/powerpoint/2010/main" val="1560014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VU - upphandlingsföremål</a:t>
            </a:r>
            <a:endParaRPr lang="sv-SE" dirty="0"/>
          </a:p>
        </p:txBody>
      </p:sp>
      <p:sp>
        <p:nvSpPr>
          <p:cNvPr id="3" name="Platshållare för innehåll 2"/>
          <p:cNvSpPr>
            <a:spLocks noGrp="1"/>
          </p:cNvSpPr>
          <p:nvPr>
            <p:ph idx="1"/>
          </p:nvPr>
        </p:nvSpPr>
        <p:spPr/>
        <p:txBody>
          <a:bodyPr>
            <a:noAutofit/>
          </a:bodyPr>
          <a:lstStyle/>
          <a:p>
            <a:r>
              <a:rPr lang="sv-SE" dirty="0"/>
              <a:t>Ramavtalet avser olika tjänster som stöder genomförande av förändringar i verksamheten i syfte att effektivisera, utveckla, följa upp och genom detta höja kvalitén.</a:t>
            </a:r>
          </a:p>
          <a:p>
            <a:r>
              <a:rPr lang="sv-SE" dirty="0"/>
              <a:t>Ramavtalet omfattar tjänster för översyn av verksamheter, analys av resultat, organisation, ekonomi, uppföljning och utvärdering. </a:t>
            </a:r>
          </a:p>
          <a:p>
            <a:r>
              <a:rPr lang="sv-SE" dirty="0"/>
              <a:t>Uppdragen kan bl.a. omfatta framtagning av underlag inför förändringar, mål och strategier, processkartläggningar, styrmodeller, verksamhetsplanering, förändringsledning, uppföljning, kravställning inför eventuellt följande behov av upphandling, ändrade processer och organisation m.m.</a:t>
            </a:r>
          </a:p>
        </p:txBody>
      </p:sp>
    </p:spTree>
    <p:extLst>
      <p:ext uri="{BB962C8B-B14F-4D97-AF65-F5344CB8AC3E}">
        <p14:creationId xmlns:p14="http://schemas.microsoft.com/office/powerpoint/2010/main" val="3232059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VU - upphandlingsföremål</a:t>
            </a:r>
            <a:endParaRPr lang="sv-SE" dirty="0"/>
          </a:p>
        </p:txBody>
      </p:sp>
      <p:sp>
        <p:nvSpPr>
          <p:cNvPr id="3" name="Platshållare för innehåll 2"/>
          <p:cNvSpPr>
            <a:spLocks noGrp="1"/>
          </p:cNvSpPr>
          <p:nvPr>
            <p:ph idx="1"/>
          </p:nvPr>
        </p:nvSpPr>
        <p:spPr/>
        <p:txBody>
          <a:bodyPr>
            <a:noAutofit/>
          </a:bodyPr>
          <a:lstStyle/>
          <a:p>
            <a:r>
              <a:rPr lang="sv-SE" dirty="0"/>
              <a:t>Ett centralt inslag i tjänsterna är medverkan för att få till stånd förbättringar avseende styrning, strukturer, arbettssätt, metoder och att kunna påvisa nytta efter genomfört uppdrag.</a:t>
            </a:r>
          </a:p>
          <a:p>
            <a:r>
              <a:rPr lang="sv-SE" dirty="0"/>
              <a:t>Tjänsterna kan utföras som uppdrag där anbudssökande tar huvudansvar, uppdrag i vilka avropsberättigade deltar och uppdrag som avser olika former av stöd och rådgivning.</a:t>
            </a:r>
          </a:p>
          <a:p>
            <a:r>
              <a:rPr lang="sv-SE" dirty="0"/>
              <a:t>Tjänsterna kan avse hela utvecklingskedjan, delar av den eller enstaka behov hos myndigheten.</a:t>
            </a:r>
          </a:p>
        </p:txBody>
      </p:sp>
    </p:spTree>
    <p:extLst>
      <p:ext uri="{BB962C8B-B14F-4D97-AF65-F5344CB8AC3E}">
        <p14:creationId xmlns:p14="http://schemas.microsoft.com/office/powerpoint/2010/main" val="3834093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VU – exempel på tjänst</a:t>
            </a:r>
            <a:endParaRPr lang="sv-SE" dirty="0"/>
          </a:p>
        </p:txBody>
      </p:sp>
      <p:sp>
        <p:nvSpPr>
          <p:cNvPr id="3" name="Platshållare för innehåll 2"/>
          <p:cNvSpPr>
            <a:spLocks noGrp="1"/>
          </p:cNvSpPr>
          <p:nvPr>
            <p:ph idx="1"/>
          </p:nvPr>
        </p:nvSpPr>
        <p:spPr>
          <a:xfrm>
            <a:off x="737326" y="1417638"/>
            <a:ext cx="7725030" cy="4106862"/>
          </a:xfrm>
        </p:spPr>
        <p:txBody>
          <a:bodyPr>
            <a:normAutofit fontScale="25000" lnSpcReduction="20000"/>
          </a:bodyPr>
          <a:lstStyle/>
          <a:p>
            <a:pPr marL="92075" indent="0">
              <a:buNone/>
            </a:pPr>
            <a:r>
              <a:rPr lang="sv-SE" sz="8000" dirty="0" smtClean="0"/>
              <a:t>Referensuppdrag </a:t>
            </a:r>
            <a:r>
              <a:rPr lang="sv-SE" sz="8000" dirty="0"/>
              <a:t>4</a:t>
            </a:r>
          </a:p>
          <a:p>
            <a:r>
              <a:rPr lang="sv-SE" sz="8000" dirty="0"/>
              <a:t>Uppdraget ska ha omfattat översyn av organisation och framtagning av förslag om ny organisation och eventuella förändringar av styrningen i samband med detta. </a:t>
            </a:r>
            <a:endParaRPr lang="sv-SE" sz="8000" dirty="0" smtClean="0"/>
          </a:p>
          <a:p>
            <a:r>
              <a:rPr lang="sv-SE" sz="8000" dirty="0" smtClean="0"/>
              <a:t>Bakgrund </a:t>
            </a:r>
            <a:r>
              <a:rPr lang="sv-SE" sz="8000" dirty="0"/>
              <a:t>till uppdraget kan vara otydligheter om gränsdragning mellan olika delar av verksamheten och otydlighet om roller ansvar eller förändringar på grund av ny verksamhet eller förändrat uppdrag som motiverar en ny organisationsstruktur</a:t>
            </a:r>
          </a:p>
          <a:p>
            <a:pPr lvl="0"/>
            <a:r>
              <a:rPr lang="sv-SE" sz="8000" dirty="0"/>
              <a:t>Sammanställning nuläge, befintlig dokumentation och kompletteringar beträffande organisation, ansvar och befogenheter, styrning</a:t>
            </a:r>
          </a:p>
          <a:p>
            <a:pPr lvl="0"/>
            <a:r>
              <a:rPr lang="sv-SE" sz="8000" dirty="0"/>
              <a:t>Framtagning av förslag om alternativ organisationsstruktur </a:t>
            </a:r>
          </a:p>
          <a:p>
            <a:pPr lvl="0"/>
            <a:r>
              <a:rPr lang="sv-SE" sz="8000" dirty="0"/>
              <a:t>Riskbedömning för projektet</a:t>
            </a:r>
          </a:p>
          <a:p>
            <a:pPr lvl="0"/>
            <a:r>
              <a:rPr lang="sv-SE" sz="8000" dirty="0"/>
              <a:t>Dokumentation.</a:t>
            </a:r>
          </a:p>
          <a:p>
            <a:endParaRPr lang="sv-SE" sz="4200" dirty="0"/>
          </a:p>
          <a:p>
            <a:endParaRPr lang="sv-SE" dirty="0"/>
          </a:p>
        </p:txBody>
      </p:sp>
    </p:spTree>
    <p:extLst>
      <p:ext uri="{BB962C8B-B14F-4D97-AF65-F5344CB8AC3E}">
        <p14:creationId xmlns:p14="http://schemas.microsoft.com/office/powerpoint/2010/main" val="3231780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Tillkommande moment - valfritt</a:t>
            </a:r>
            <a:endParaRPr lang="sv-SE" dirty="0"/>
          </a:p>
        </p:txBody>
      </p:sp>
      <p:sp>
        <p:nvSpPr>
          <p:cNvPr id="3" name="Platshållare för innehåll 2"/>
          <p:cNvSpPr>
            <a:spLocks noGrp="1"/>
          </p:cNvSpPr>
          <p:nvPr>
            <p:ph idx="1"/>
          </p:nvPr>
        </p:nvSpPr>
        <p:spPr>
          <a:xfrm>
            <a:off x="737326" y="1417638"/>
            <a:ext cx="7725030" cy="4106862"/>
          </a:xfrm>
        </p:spPr>
        <p:txBody>
          <a:bodyPr>
            <a:normAutofit/>
          </a:bodyPr>
          <a:lstStyle/>
          <a:p>
            <a:pPr>
              <a:lnSpc>
                <a:spcPct val="80000"/>
              </a:lnSpc>
            </a:pPr>
            <a:r>
              <a:rPr lang="sv-SE" dirty="0" smtClean="0"/>
              <a:t>Medverkat vid framtagning av kommunikationsplan för det interna förändringsarbetet</a:t>
            </a:r>
          </a:p>
          <a:p>
            <a:pPr>
              <a:lnSpc>
                <a:spcPct val="80000"/>
              </a:lnSpc>
            </a:pPr>
            <a:r>
              <a:rPr lang="sv-SE" dirty="0" smtClean="0"/>
              <a:t>Rekommendation om val av förändringsalternativ</a:t>
            </a:r>
          </a:p>
          <a:p>
            <a:pPr>
              <a:lnSpc>
                <a:spcPct val="80000"/>
              </a:lnSpc>
            </a:pPr>
            <a:r>
              <a:rPr lang="sv-SE" dirty="0" smtClean="0"/>
              <a:t>Översyn av roller och ansvar</a:t>
            </a:r>
          </a:p>
          <a:p>
            <a:pPr>
              <a:lnSpc>
                <a:spcPct val="80000"/>
              </a:lnSpc>
            </a:pPr>
            <a:r>
              <a:rPr lang="sv-SE" dirty="0" smtClean="0"/>
              <a:t>Översyn och förslag om eventuell förändrad styrning och påverkan styrdokument</a:t>
            </a:r>
          </a:p>
          <a:p>
            <a:pPr>
              <a:lnSpc>
                <a:spcPct val="80000"/>
              </a:lnSpc>
            </a:pPr>
            <a:r>
              <a:rPr lang="sv-SE" dirty="0" smtClean="0"/>
              <a:t>Stöd i arbetsrättsliga frågor t ex omställning, avveckling</a:t>
            </a:r>
          </a:p>
          <a:p>
            <a:pPr>
              <a:lnSpc>
                <a:spcPct val="80000"/>
              </a:lnSpc>
            </a:pPr>
            <a:r>
              <a:rPr lang="sv-SE" dirty="0" smtClean="0"/>
              <a:t>Planering för genomförande av förändringar</a:t>
            </a:r>
          </a:p>
          <a:p>
            <a:pPr>
              <a:lnSpc>
                <a:spcPct val="80000"/>
              </a:lnSpc>
            </a:pPr>
            <a:r>
              <a:rPr lang="sv-SE" dirty="0" smtClean="0"/>
              <a:t>Stöd till nyckelpersoner i förändringsarbetet t ex nya chefer</a:t>
            </a:r>
          </a:p>
          <a:p>
            <a:pPr>
              <a:lnSpc>
                <a:spcPct val="80000"/>
              </a:lnSpc>
            </a:pPr>
            <a:r>
              <a:rPr lang="sv-SE" dirty="0" smtClean="0"/>
              <a:t>Stödja organisationen i förändringen t ex kulturfrågor, ändrad organisationstillhörighet, nya arbetsgrupper</a:t>
            </a:r>
            <a:endParaRPr lang="sv-SE" dirty="0"/>
          </a:p>
          <a:p>
            <a:endParaRPr lang="sv-SE" sz="4200" dirty="0"/>
          </a:p>
          <a:p>
            <a:endParaRPr lang="sv-SE" dirty="0"/>
          </a:p>
        </p:txBody>
      </p:sp>
    </p:spTree>
    <p:extLst>
      <p:ext uri="{BB962C8B-B14F-4D97-AF65-F5344CB8AC3E}">
        <p14:creationId xmlns:p14="http://schemas.microsoft.com/office/powerpoint/2010/main" val="3974923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88900" y="0"/>
            <a:ext cx="9334500" cy="6858000"/>
          </a:xfrm>
        </p:spPr>
      </p:sp>
      <p:grpSp>
        <p:nvGrpSpPr>
          <p:cNvPr id="3075" name="Grupp 3"/>
          <p:cNvGrpSpPr>
            <a:grpSpLocks/>
          </p:cNvGrpSpPr>
          <p:nvPr/>
        </p:nvGrpSpPr>
        <p:grpSpPr bwMode="auto">
          <a:xfrm>
            <a:off x="0" y="3467100"/>
            <a:ext cx="9144000" cy="2171700"/>
            <a:chOff x="0" y="3467100"/>
            <a:chExt cx="9144000" cy="2171700"/>
          </a:xfrm>
        </p:grpSpPr>
        <p:sp>
          <p:nvSpPr>
            <p:cNvPr id="9" name="Rektangel 8"/>
            <p:cNvSpPr/>
            <p:nvPr/>
          </p:nvSpPr>
          <p:spPr>
            <a:xfrm>
              <a:off x="0" y="3467100"/>
              <a:ext cx="9144000" cy="2171700"/>
            </a:xfrm>
            <a:prstGeom prst="rect">
              <a:avLst/>
            </a:prstGeom>
            <a:solidFill>
              <a:srgbClr val="006992">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textruta 4"/>
            <p:cNvSpPr txBox="1">
              <a:spLocks noChangeArrowheads="1"/>
            </p:cNvSpPr>
            <p:nvPr/>
          </p:nvSpPr>
          <p:spPr bwMode="auto">
            <a:xfrm>
              <a:off x="1041400" y="3759200"/>
              <a:ext cx="636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sv-SE" sz="4000" kern="100" spc="-100" dirty="0" smtClean="0">
                  <a:solidFill>
                    <a:schemeClr val="bg1"/>
                  </a:solidFill>
                  <a:latin typeface="Franklin Gothic Book" charset="0"/>
                  <a:cs typeface="Franklin Gothic Book" charset="0"/>
                </a:rPr>
                <a:t>Managementtjänster – Utredning, ledning och verksamhetsstyrning</a:t>
              </a:r>
              <a:endParaRPr lang="sv-SE" sz="4000" kern="100" spc="-100" dirty="0">
                <a:solidFill>
                  <a:schemeClr val="bg1"/>
                </a:solidFill>
                <a:latin typeface="Franklin Gothic Book" charset="0"/>
                <a:cs typeface="Franklin Gothic Book" charset="0"/>
              </a:endParaRPr>
            </a:p>
          </p:txBody>
        </p:sp>
      </p:grpSp>
      <p:pic>
        <p:nvPicPr>
          <p:cNvPr id="3076" name="Bildobjekt 6" descr="kk_statens_inkopscentral_ne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3463" y="4627563"/>
            <a:ext cx="14636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54864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Formalia</a:t>
            </a:r>
            <a:endParaRPr lang="sv-SE" dirty="0"/>
          </a:p>
        </p:txBody>
      </p:sp>
      <p:sp>
        <p:nvSpPr>
          <p:cNvPr id="7171" name="Platshållare för text 2"/>
          <p:cNvSpPr>
            <a:spLocks noGrp="1"/>
          </p:cNvSpPr>
          <p:nvPr>
            <p:ph type="body" sz="quarter" idx="10"/>
          </p:nvPr>
        </p:nvSpPr>
        <p:spPr/>
        <p:txBody>
          <a:bodyPr/>
          <a:lstStyle/>
          <a:p>
            <a:pPr>
              <a:spcAft>
                <a:spcPct val="0"/>
              </a:spcAft>
              <a:buSzTx/>
              <a:buFont typeface="Arial" panose="020B0604020202020204" pitchFamily="34" charset="0"/>
              <a:buChar char="•"/>
            </a:pPr>
            <a:r>
              <a:rPr lang="sv-SE" altLang="en-US" dirty="0" smtClean="0">
                <a:latin typeface="Franklin Gothic Book" pitchFamily="34" charset="0"/>
              </a:rPr>
              <a:t>Ramavtal avseende managementtjänster – utredning, ledning och verksamhetsstyrning tecknades 2016-06-28 och löper initialt i 18 månader, dvs. fram till 2017-12-31.</a:t>
            </a:r>
          </a:p>
          <a:p>
            <a:pPr>
              <a:spcAft>
                <a:spcPct val="0"/>
              </a:spcAft>
              <a:buSzTx/>
              <a:buFont typeface="Arial" panose="020B0604020202020204" pitchFamily="34" charset="0"/>
              <a:buChar char="•"/>
            </a:pPr>
            <a:r>
              <a:rPr lang="sv-SE" altLang="en-US" dirty="0" smtClean="0">
                <a:latin typeface="Franklin Gothic Book" pitchFamily="34" charset="0"/>
              </a:rPr>
              <a:t>Förlängningsoption finns på ytterligare 30 månader, dvs. fram till 2020-06-30.</a:t>
            </a:r>
          </a:p>
          <a:p>
            <a:pPr>
              <a:spcAft>
                <a:spcPct val="0"/>
              </a:spcAft>
              <a:buSzTx/>
              <a:buFont typeface="Arial" panose="020B0604020202020204" pitchFamily="34" charset="0"/>
              <a:buChar char="•"/>
            </a:pPr>
            <a:r>
              <a:rPr lang="sv-SE" altLang="en-US" dirty="0" smtClean="0">
                <a:latin typeface="Franklin Gothic Book" pitchFamily="34" charset="0"/>
              </a:rPr>
              <a:t>Ramavtal tecknades med 7 leverantörer.</a:t>
            </a:r>
          </a:p>
          <a:p>
            <a:pPr>
              <a:spcAft>
                <a:spcPct val="0"/>
              </a:spcAft>
              <a:buSzTx/>
              <a:buFont typeface="Arial" panose="020B0604020202020204" pitchFamily="34" charset="0"/>
              <a:buChar char="•"/>
            </a:pPr>
            <a:r>
              <a:rPr lang="sv-SE" altLang="en-US" dirty="0" smtClean="0">
                <a:latin typeface="Franklin Gothic Book" pitchFamily="34" charset="0"/>
              </a:rPr>
              <a:t>Ramavtalet upphandlades med selektivt förfarande.</a:t>
            </a:r>
          </a:p>
        </p:txBody>
      </p:sp>
    </p:spTree>
    <p:extLst>
      <p:ext uri="{BB962C8B-B14F-4D97-AF65-F5344CB8AC3E}">
        <p14:creationId xmlns:p14="http://schemas.microsoft.com/office/powerpoint/2010/main" val="1747490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dirty="0">
                <a:latin typeface="+mn-lt"/>
              </a:rPr>
              <a:t>Kort om Statens inköpscentral</a:t>
            </a:r>
            <a:endParaRPr lang="sv-SE" dirty="0">
              <a:latin typeface="+mn-lt"/>
            </a:endParaRPr>
          </a:p>
        </p:txBody>
      </p:sp>
      <p:sp>
        <p:nvSpPr>
          <p:cNvPr id="3" name="Platshållare för innehåll 2"/>
          <p:cNvSpPr>
            <a:spLocks noGrp="1"/>
          </p:cNvSpPr>
          <p:nvPr>
            <p:ph sz="half" idx="1"/>
          </p:nvPr>
        </p:nvSpPr>
        <p:spPr/>
        <p:txBody>
          <a:bodyPr>
            <a:normAutofit fontScale="92500" lnSpcReduction="10000"/>
          </a:bodyPr>
          <a:lstStyle/>
          <a:p>
            <a:r>
              <a:rPr lang="sv-SE" altLang="sv-SE" sz="2000" dirty="0">
                <a:latin typeface="Franklin Gothic Book" panose="020B0503020102020204" pitchFamily="34" charset="0"/>
              </a:rPr>
              <a:t>Bildades 1 januari 2011.</a:t>
            </a:r>
          </a:p>
          <a:p>
            <a:r>
              <a:rPr lang="sv-SE" altLang="sv-SE" sz="2000" dirty="0">
                <a:latin typeface="Franklin Gothic Book" panose="020B0503020102020204" pitchFamily="34" charset="0"/>
              </a:rPr>
              <a:t>Drygt </a:t>
            </a:r>
            <a:r>
              <a:rPr lang="sv-SE" altLang="sv-SE" sz="2000" dirty="0" smtClean="0">
                <a:latin typeface="Franklin Gothic Book" panose="020B0503020102020204" pitchFamily="34" charset="0"/>
              </a:rPr>
              <a:t>55 </a:t>
            </a:r>
            <a:r>
              <a:rPr lang="sv-SE" altLang="sv-SE" sz="2000" dirty="0">
                <a:latin typeface="Franklin Gothic Book" panose="020B0503020102020204" pitchFamily="34" charset="0"/>
              </a:rPr>
              <a:t>personer på avdelningen.</a:t>
            </a:r>
          </a:p>
          <a:p>
            <a:r>
              <a:rPr lang="sv-SE" altLang="sv-SE" sz="2000" dirty="0">
                <a:latin typeface="Franklin Gothic Book" panose="020B0503020102020204" pitchFamily="34" charset="0"/>
              </a:rPr>
              <a:t>Statens inköpscentral förvaltar ca 1 </a:t>
            </a:r>
            <a:r>
              <a:rPr lang="sv-SE" altLang="sv-SE" sz="2000" dirty="0" smtClean="0">
                <a:latin typeface="Franklin Gothic Book" panose="020B0503020102020204" pitchFamily="34" charset="0"/>
              </a:rPr>
              <a:t>700 ramavtal på ca 30 ramavtalsområden.</a:t>
            </a:r>
            <a:endParaRPr lang="sv-SE" altLang="sv-SE" sz="2000" dirty="0">
              <a:latin typeface="Franklin Gothic Book" panose="020B0503020102020204" pitchFamily="34" charset="0"/>
            </a:endParaRPr>
          </a:p>
          <a:p>
            <a:r>
              <a:rPr lang="sv-SE" altLang="sv-SE" sz="2000" dirty="0">
                <a:latin typeface="Franklin Gothic Book" panose="020B0503020102020204" pitchFamily="34" charset="0"/>
              </a:rPr>
              <a:t>Statens inköpscentral har ramavtal med ca 700 leverantörer.</a:t>
            </a:r>
          </a:p>
          <a:p>
            <a:r>
              <a:rPr lang="sv-SE" altLang="sv-SE" sz="2000" dirty="0">
                <a:latin typeface="Franklin Gothic Book" panose="020B0503020102020204" pitchFamily="34" charset="0"/>
              </a:rPr>
              <a:t>Under år </a:t>
            </a:r>
            <a:r>
              <a:rPr lang="sv-SE" altLang="sv-SE" sz="2000" dirty="0" smtClean="0">
                <a:latin typeface="Franklin Gothic Book" panose="020B0503020102020204" pitchFamily="34" charset="0"/>
              </a:rPr>
              <a:t>2015 </a:t>
            </a:r>
            <a:r>
              <a:rPr lang="sv-SE" altLang="sv-SE" sz="2000" dirty="0">
                <a:latin typeface="Franklin Gothic Book" panose="020B0503020102020204" pitchFamily="34" charset="0"/>
              </a:rPr>
              <a:t>omsatte ramavtalen ca </a:t>
            </a:r>
            <a:r>
              <a:rPr lang="sv-SE" altLang="sv-SE" sz="2000" dirty="0" smtClean="0">
                <a:latin typeface="Franklin Gothic Book" panose="020B0503020102020204" pitchFamily="34" charset="0"/>
              </a:rPr>
              <a:t>13,5 </a:t>
            </a:r>
            <a:r>
              <a:rPr lang="sv-SE" altLang="sv-SE" sz="2000" dirty="0">
                <a:latin typeface="Franklin Gothic Book" panose="020B0503020102020204" pitchFamily="34" charset="0"/>
              </a:rPr>
              <a:t>miljarder, varav IT-ramavtalen ca </a:t>
            </a:r>
            <a:r>
              <a:rPr lang="sv-SE" altLang="sv-SE" sz="2000" dirty="0" smtClean="0">
                <a:latin typeface="Franklin Gothic Book" panose="020B0503020102020204" pitchFamily="34" charset="0"/>
              </a:rPr>
              <a:t>9 miljarder (offentlig upphandling totalt ca 650 miljarder).</a:t>
            </a:r>
            <a:endParaRPr lang="sv-SE" altLang="sv-SE" sz="2000" dirty="0">
              <a:latin typeface="Franklin Gothic Book" panose="020B0503020102020204" pitchFamily="34" charset="0"/>
            </a:endParaRPr>
          </a:p>
          <a:p>
            <a:endParaRPr lang="sv-SE"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04048" y="2564904"/>
            <a:ext cx="3304318" cy="220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148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text 1"/>
          <p:cNvSpPr>
            <a:spLocks noGrp="1"/>
          </p:cNvSpPr>
          <p:nvPr>
            <p:ph type="body" sz="quarter" idx="10"/>
          </p:nvPr>
        </p:nvSpPr>
        <p:spPr/>
        <p:txBody>
          <a:bodyPr/>
          <a:lstStyle/>
          <a:p>
            <a:pPr marL="342900" indent="-342900">
              <a:buClr>
                <a:srgbClr val="E07800"/>
              </a:buClr>
              <a:buFont typeface="Arial" panose="020B0604020202020204" pitchFamily="34" charset="0"/>
              <a:buChar char="•"/>
            </a:pPr>
            <a:r>
              <a:rPr lang="sv-SE" altLang="en-US" dirty="0" err="1" smtClean="0">
                <a:latin typeface="Franklin Gothic Book" pitchFamily="34" charset="0"/>
              </a:rPr>
              <a:t>Acando</a:t>
            </a:r>
            <a:r>
              <a:rPr lang="sv-SE" altLang="en-US" dirty="0" smtClean="0">
                <a:latin typeface="Franklin Gothic Book" pitchFamily="34" charset="0"/>
              </a:rPr>
              <a:t> Consulting AB</a:t>
            </a:r>
          </a:p>
          <a:p>
            <a:pPr marL="342900" indent="-342900">
              <a:buClr>
                <a:srgbClr val="E07800"/>
              </a:buClr>
              <a:buFont typeface="Arial" panose="020B0604020202020204" pitchFamily="34" charset="0"/>
              <a:buChar char="•"/>
            </a:pPr>
            <a:r>
              <a:rPr lang="sv-SE" altLang="en-US" dirty="0" err="1" smtClean="0">
                <a:latin typeface="Franklin Gothic Book" pitchFamily="34" charset="0"/>
              </a:rPr>
              <a:t>Capgemini</a:t>
            </a:r>
            <a:r>
              <a:rPr lang="sv-SE" altLang="en-US" dirty="0" smtClean="0">
                <a:latin typeface="Franklin Gothic Book" pitchFamily="34" charset="0"/>
              </a:rPr>
              <a:t> Sverige AB</a:t>
            </a:r>
          </a:p>
          <a:p>
            <a:pPr marL="342900" indent="-342900">
              <a:buClr>
                <a:srgbClr val="E07800"/>
              </a:buClr>
              <a:buFont typeface="Arial" panose="020B0604020202020204" pitchFamily="34" charset="0"/>
              <a:buChar char="•"/>
            </a:pPr>
            <a:r>
              <a:rPr lang="sv-SE" altLang="en-US" dirty="0" err="1" smtClean="0">
                <a:latin typeface="Franklin Gothic Book" pitchFamily="34" charset="0"/>
              </a:rPr>
              <a:t>Deloitte</a:t>
            </a:r>
            <a:r>
              <a:rPr lang="sv-SE" altLang="en-US" dirty="0" smtClean="0">
                <a:latin typeface="Franklin Gothic Book" pitchFamily="34" charset="0"/>
              </a:rPr>
              <a:t> AB</a:t>
            </a:r>
          </a:p>
          <a:p>
            <a:pPr marL="342900" indent="-342900">
              <a:buClr>
                <a:srgbClr val="E07800"/>
              </a:buClr>
              <a:buFont typeface="Arial" panose="020B0604020202020204" pitchFamily="34" charset="0"/>
              <a:buChar char="•"/>
            </a:pPr>
            <a:r>
              <a:rPr lang="sv-SE" altLang="en-US" dirty="0" smtClean="0">
                <a:latin typeface="Franklin Gothic Book" pitchFamily="34" charset="0"/>
              </a:rPr>
              <a:t>Ernst &amp; Young AB</a:t>
            </a:r>
          </a:p>
          <a:p>
            <a:pPr marL="342900" indent="-342900">
              <a:buClr>
                <a:srgbClr val="E07800"/>
              </a:buClr>
              <a:buFont typeface="Arial" panose="020B0604020202020204" pitchFamily="34" charset="0"/>
              <a:buChar char="•"/>
            </a:pPr>
            <a:r>
              <a:rPr lang="sv-SE" altLang="en-US" dirty="0" err="1" smtClean="0">
                <a:latin typeface="Franklin Gothic Book" pitchFamily="34" charset="0"/>
              </a:rPr>
              <a:t>Governo</a:t>
            </a:r>
            <a:r>
              <a:rPr lang="sv-SE" altLang="en-US" dirty="0" smtClean="0">
                <a:latin typeface="Franklin Gothic Book" pitchFamily="34" charset="0"/>
              </a:rPr>
              <a:t> AB</a:t>
            </a:r>
          </a:p>
          <a:p>
            <a:pPr marL="342900" indent="-342900">
              <a:buClr>
                <a:srgbClr val="E07800"/>
              </a:buClr>
              <a:buFont typeface="Arial" panose="020B0604020202020204" pitchFamily="34" charset="0"/>
              <a:buChar char="•"/>
            </a:pPr>
            <a:r>
              <a:rPr lang="sv-SE" altLang="en-US" dirty="0" err="1" smtClean="0">
                <a:latin typeface="Franklin Gothic Book" pitchFamily="34" charset="0"/>
              </a:rPr>
              <a:t>McKinsey</a:t>
            </a:r>
            <a:r>
              <a:rPr lang="sv-SE" altLang="en-US" dirty="0" smtClean="0">
                <a:latin typeface="Franklin Gothic Book" pitchFamily="34" charset="0"/>
              </a:rPr>
              <a:t> &amp; Company KB</a:t>
            </a:r>
          </a:p>
          <a:p>
            <a:pPr marL="342900" indent="-342900">
              <a:buClr>
                <a:srgbClr val="E07800"/>
              </a:buClr>
              <a:buFont typeface="Arial" panose="020B0604020202020204" pitchFamily="34" charset="0"/>
              <a:buChar char="•"/>
            </a:pPr>
            <a:r>
              <a:rPr lang="sv-SE" altLang="en-US" dirty="0" err="1" smtClean="0">
                <a:latin typeface="Franklin Gothic Book" pitchFamily="34" charset="0"/>
              </a:rPr>
              <a:t>Ramböll</a:t>
            </a:r>
            <a:r>
              <a:rPr lang="sv-SE" altLang="en-US" dirty="0" smtClean="0">
                <a:latin typeface="Franklin Gothic Book" pitchFamily="34" charset="0"/>
              </a:rPr>
              <a:t> Management Consulting AB</a:t>
            </a:r>
          </a:p>
        </p:txBody>
      </p:sp>
      <p:sp>
        <p:nvSpPr>
          <p:cNvPr id="3" name="Rubrik 2"/>
          <p:cNvSpPr>
            <a:spLocks noGrp="1"/>
          </p:cNvSpPr>
          <p:nvPr>
            <p:ph type="title"/>
          </p:nvPr>
        </p:nvSpPr>
        <p:spPr/>
        <p:txBody>
          <a:bodyPr/>
          <a:lstStyle/>
          <a:p>
            <a:pPr fontAlgn="auto">
              <a:spcAft>
                <a:spcPts val="0"/>
              </a:spcAft>
              <a:defRPr/>
            </a:pPr>
            <a:r>
              <a:rPr lang="sv-SE" dirty="0" smtClean="0"/>
              <a:t>Leverantörer</a:t>
            </a:r>
            <a:endParaRPr lang="sv-SE" dirty="0"/>
          </a:p>
        </p:txBody>
      </p:sp>
    </p:spTree>
    <p:extLst>
      <p:ext uri="{BB962C8B-B14F-4D97-AF65-F5344CB8AC3E}">
        <p14:creationId xmlns:p14="http://schemas.microsoft.com/office/powerpoint/2010/main" val="1110042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Upphandlingsföremål</a:t>
            </a:r>
            <a:endParaRPr lang="sv-SE" dirty="0"/>
          </a:p>
        </p:txBody>
      </p:sp>
      <p:sp>
        <p:nvSpPr>
          <p:cNvPr id="4099" name="Platshållare för text 2"/>
          <p:cNvSpPr>
            <a:spLocks noGrp="1"/>
          </p:cNvSpPr>
          <p:nvPr>
            <p:ph type="body" sz="quarter" idx="10"/>
          </p:nvPr>
        </p:nvSpPr>
        <p:spPr>
          <a:xfrm>
            <a:off x="825500" y="1562100"/>
            <a:ext cx="7558336" cy="3962400"/>
          </a:xfrm>
        </p:spPr>
        <p:txBody>
          <a:bodyPr/>
          <a:lstStyle/>
          <a:p>
            <a:pPr marL="342900" indent="-342900">
              <a:buClr>
                <a:srgbClr val="E07800"/>
              </a:buClr>
              <a:buFont typeface="Arial" panose="020B0604020202020204" pitchFamily="34" charset="0"/>
              <a:buChar char="•"/>
            </a:pPr>
            <a:r>
              <a:rPr lang="sv-SE" dirty="0" smtClean="0"/>
              <a:t>Ramavtalet omfattar kvalificerade utredningar, analyser, granskningar eller utvärderingar som underlag för beslut. </a:t>
            </a:r>
          </a:p>
          <a:p>
            <a:pPr marL="342900" indent="-342900">
              <a:buClr>
                <a:srgbClr val="E07800"/>
              </a:buClr>
              <a:buFont typeface="Arial" panose="020B0604020202020204" pitchFamily="34" charset="0"/>
              <a:buChar char="•"/>
            </a:pPr>
            <a:r>
              <a:rPr lang="sv-SE" dirty="0" smtClean="0"/>
              <a:t>Vidare ingår strategisk rådgivning till ledningsgrupper i olika styrningsfrågor.</a:t>
            </a:r>
          </a:p>
          <a:p>
            <a:pPr marL="342900" indent="-342900">
              <a:buClr>
                <a:srgbClr val="E07800"/>
              </a:buClr>
              <a:buFont typeface="Arial" panose="020B0604020202020204" pitchFamily="34" charset="0"/>
              <a:buChar char="•"/>
            </a:pPr>
            <a:r>
              <a:rPr lang="sv-SE" dirty="0" smtClean="0"/>
              <a:t>Ramavtalet omfattar även granskning av kundens egna underlag såväl som underlag framtaget av annan (second opinion).</a:t>
            </a:r>
          </a:p>
        </p:txBody>
      </p:sp>
    </p:spTree>
    <p:extLst>
      <p:ext uri="{BB962C8B-B14F-4D97-AF65-F5344CB8AC3E}">
        <p14:creationId xmlns:p14="http://schemas.microsoft.com/office/powerpoint/2010/main" val="3757491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Upphandlingsföremål</a:t>
            </a:r>
            <a:endParaRPr lang="sv-SE" dirty="0"/>
          </a:p>
        </p:txBody>
      </p:sp>
      <p:sp>
        <p:nvSpPr>
          <p:cNvPr id="4099" name="Platshållare för text 2"/>
          <p:cNvSpPr>
            <a:spLocks noGrp="1"/>
          </p:cNvSpPr>
          <p:nvPr>
            <p:ph type="body" sz="quarter" idx="10"/>
          </p:nvPr>
        </p:nvSpPr>
        <p:spPr>
          <a:xfrm>
            <a:off x="825500" y="1562100"/>
            <a:ext cx="7558336" cy="3962400"/>
          </a:xfrm>
        </p:spPr>
        <p:txBody>
          <a:bodyPr/>
          <a:lstStyle/>
          <a:p>
            <a:r>
              <a:rPr lang="sv-SE" dirty="0" smtClean="0"/>
              <a:t>Tjänsterna utförs som:</a:t>
            </a:r>
          </a:p>
          <a:p>
            <a:pPr marL="342900" indent="-342900">
              <a:buClr>
                <a:srgbClr val="E07800"/>
              </a:buClr>
              <a:buFont typeface="Arial" panose="020B0604020202020204" pitchFamily="34" charset="0"/>
              <a:buChar char="•"/>
            </a:pPr>
            <a:r>
              <a:rPr lang="sv-SE" dirty="0"/>
              <a:t>U</a:t>
            </a:r>
            <a:r>
              <a:rPr lang="sv-SE" dirty="0" smtClean="0"/>
              <a:t>ppdrag </a:t>
            </a:r>
            <a:r>
              <a:rPr lang="sv-SE" dirty="0"/>
              <a:t>där anbudssökande tar huvudansvar, </a:t>
            </a:r>
            <a:endParaRPr lang="sv-SE" dirty="0" smtClean="0"/>
          </a:p>
          <a:p>
            <a:pPr marL="342900" indent="-342900">
              <a:buClr>
                <a:srgbClr val="E07800"/>
              </a:buClr>
              <a:buFont typeface="Arial" panose="020B0604020202020204" pitchFamily="34" charset="0"/>
              <a:buChar char="•"/>
            </a:pPr>
            <a:r>
              <a:rPr lang="sv-SE" dirty="0"/>
              <a:t>U</a:t>
            </a:r>
            <a:r>
              <a:rPr lang="sv-SE" dirty="0" smtClean="0"/>
              <a:t>ppdrag </a:t>
            </a:r>
            <a:r>
              <a:rPr lang="sv-SE" dirty="0"/>
              <a:t>i vilka avropsberättigade deltar </a:t>
            </a:r>
            <a:r>
              <a:rPr lang="sv-SE" dirty="0" smtClean="0"/>
              <a:t>eller </a:t>
            </a:r>
          </a:p>
          <a:p>
            <a:pPr marL="342900" indent="-342900">
              <a:buClr>
                <a:srgbClr val="E07800"/>
              </a:buClr>
              <a:buFont typeface="Arial" panose="020B0604020202020204" pitchFamily="34" charset="0"/>
              <a:buChar char="•"/>
            </a:pPr>
            <a:r>
              <a:rPr lang="sv-SE" dirty="0" smtClean="0"/>
              <a:t>Löpande stöd </a:t>
            </a:r>
            <a:r>
              <a:rPr lang="sv-SE" dirty="0"/>
              <a:t>och rådgivning. </a:t>
            </a:r>
            <a:endParaRPr lang="sv-SE" dirty="0" smtClean="0"/>
          </a:p>
          <a:p>
            <a:r>
              <a:rPr lang="sv-SE" dirty="0" smtClean="0"/>
              <a:t>Tjänsterna kan avse hela eller delar av myndighetens verksamhet alternativt enstaka behov. </a:t>
            </a:r>
          </a:p>
          <a:p>
            <a:r>
              <a:rPr lang="sv-SE" dirty="0" smtClean="0"/>
              <a:t>Tjänsterna kan </a:t>
            </a:r>
            <a:r>
              <a:rPr lang="sv-SE" dirty="0"/>
              <a:t>avse både stöd- och kärnverksamhet</a:t>
            </a:r>
            <a:r>
              <a:rPr lang="sv-SE" dirty="0" smtClean="0"/>
              <a:t>.</a:t>
            </a:r>
          </a:p>
          <a:p>
            <a:r>
              <a:rPr lang="sv-SE" dirty="0" smtClean="0"/>
              <a:t>Tjänsterna kan avse verksamhet hos flera myndigheter eller andra organisationer och intressenter.</a:t>
            </a:r>
          </a:p>
          <a:p>
            <a:endParaRPr lang="sv-SE" dirty="0" smtClean="0"/>
          </a:p>
        </p:txBody>
      </p:sp>
    </p:spTree>
    <p:extLst>
      <p:ext uri="{BB962C8B-B14F-4D97-AF65-F5344CB8AC3E}">
        <p14:creationId xmlns:p14="http://schemas.microsoft.com/office/powerpoint/2010/main" val="1416866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Omfattning tjänster</a:t>
            </a:r>
            <a:endParaRPr lang="sv-SE" dirty="0"/>
          </a:p>
        </p:txBody>
      </p:sp>
      <p:sp>
        <p:nvSpPr>
          <p:cNvPr id="5124" name="Platshållare för text 3"/>
          <p:cNvSpPr>
            <a:spLocks noGrp="1"/>
          </p:cNvSpPr>
          <p:nvPr>
            <p:ph type="body" sz="quarter" idx="10"/>
          </p:nvPr>
        </p:nvSpPr>
        <p:spPr>
          <a:xfrm>
            <a:off x="825500" y="1299990"/>
            <a:ext cx="7459184" cy="4224510"/>
          </a:xfrm>
        </p:spPr>
        <p:txBody>
          <a:bodyPr/>
          <a:lstStyle/>
          <a:p>
            <a:pPr>
              <a:buFont typeface="Arial" panose="020B0604020202020204" pitchFamily="34" charset="0"/>
              <a:buChar char="•"/>
            </a:pPr>
            <a:r>
              <a:rPr lang="sv-SE" dirty="0" smtClean="0"/>
              <a:t>Myndigheten får bl.a. ställa krav på att tjänsterna ska innehålla:</a:t>
            </a:r>
          </a:p>
          <a:p>
            <a:pPr lvl="1"/>
            <a:r>
              <a:rPr lang="sv-SE" dirty="0" smtClean="0"/>
              <a:t>kvalificerad oberoende utredningskompetens, </a:t>
            </a:r>
          </a:p>
          <a:p>
            <a:pPr lvl="1"/>
            <a:r>
              <a:rPr lang="sv-SE" dirty="0" smtClean="0"/>
              <a:t>kunskaper om ekonomistyrning, särskilt vad gäller staten, </a:t>
            </a:r>
          </a:p>
          <a:p>
            <a:pPr lvl="1"/>
            <a:r>
              <a:rPr lang="sv-SE" dirty="0" smtClean="0"/>
              <a:t>erfarenheter och kunskap om statlig förvaltning inklusive förvaltningsrätt, </a:t>
            </a:r>
          </a:p>
          <a:p>
            <a:pPr lvl="1"/>
            <a:r>
              <a:rPr lang="sv-SE" dirty="0" smtClean="0"/>
              <a:t>verksamhets- och organisationsutveckling. </a:t>
            </a:r>
          </a:p>
          <a:p>
            <a:pPr>
              <a:buFont typeface="Arial" panose="020B0604020202020204" pitchFamily="34" charset="0"/>
              <a:buChar char="•"/>
            </a:pPr>
            <a:r>
              <a:rPr lang="sv-SE" dirty="0" smtClean="0"/>
              <a:t>Krav får även ställas på tjänst i form av snabba insatser t.ex. utifrån politiska beslut eller annan påverkan från omvärlden. </a:t>
            </a:r>
          </a:p>
        </p:txBody>
      </p:sp>
    </p:spTree>
    <p:extLst>
      <p:ext uri="{BB962C8B-B14F-4D97-AF65-F5344CB8AC3E}">
        <p14:creationId xmlns:p14="http://schemas.microsoft.com/office/powerpoint/2010/main" val="587176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Omfattning tjänster</a:t>
            </a:r>
            <a:endParaRPr lang="sv-SE" dirty="0"/>
          </a:p>
        </p:txBody>
      </p:sp>
      <p:sp>
        <p:nvSpPr>
          <p:cNvPr id="5124" name="Platshållare för text 3"/>
          <p:cNvSpPr>
            <a:spLocks noGrp="1"/>
          </p:cNvSpPr>
          <p:nvPr>
            <p:ph type="body" sz="quarter" idx="10"/>
          </p:nvPr>
        </p:nvSpPr>
        <p:spPr>
          <a:xfrm>
            <a:off x="825500" y="1299990"/>
            <a:ext cx="7459184" cy="4224510"/>
          </a:xfrm>
        </p:spPr>
        <p:txBody>
          <a:bodyPr/>
          <a:lstStyle/>
          <a:p>
            <a:pPr>
              <a:buNone/>
            </a:pPr>
            <a:r>
              <a:rPr lang="sv-SE" dirty="0" smtClean="0"/>
              <a:t>Exempel på tjänster:</a:t>
            </a:r>
          </a:p>
          <a:p>
            <a:pPr>
              <a:buFont typeface="Arial" panose="020B0604020202020204" pitchFamily="34" charset="0"/>
              <a:buChar char="•"/>
            </a:pPr>
            <a:r>
              <a:rPr lang="sv-SE" dirty="0" smtClean="0"/>
              <a:t>Utredningar och analyser inom stöd- och kärnverksamhet</a:t>
            </a:r>
          </a:p>
          <a:p>
            <a:pPr>
              <a:buFont typeface="Arial" panose="020B0604020202020204" pitchFamily="34" charset="0"/>
              <a:buChar char="•"/>
            </a:pPr>
            <a:r>
              <a:rPr lang="sv-SE" dirty="0" smtClean="0"/>
              <a:t>Utvärdering och granskning av måluppfyllelse och effekter</a:t>
            </a:r>
          </a:p>
          <a:p>
            <a:pPr>
              <a:buFont typeface="Arial" panose="020B0604020202020204" pitchFamily="34" charset="0"/>
              <a:buChar char="•"/>
            </a:pPr>
            <a:r>
              <a:rPr lang="sv-SE" dirty="0" smtClean="0"/>
              <a:t>Översyn av verksamhetens styrning och organisation för att kunna hantera interna eller externa förändringar</a:t>
            </a:r>
            <a:endParaRPr lang="sv-SE" dirty="0"/>
          </a:p>
          <a:p>
            <a:pPr>
              <a:buFont typeface="Arial" panose="020B0604020202020204" pitchFamily="34" charset="0"/>
              <a:buChar char="•"/>
            </a:pPr>
            <a:r>
              <a:rPr lang="sv-SE" dirty="0" smtClean="0"/>
              <a:t>Bemötande av krav från externa intressenter samt behov av extern samverkan</a:t>
            </a:r>
            <a:endParaRPr lang="sv-SE" dirty="0"/>
          </a:p>
          <a:p>
            <a:pPr>
              <a:buFont typeface="Arial" panose="020B0604020202020204" pitchFamily="34" charset="0"/>
              <a:buChar char="•"/>
            </a:pPr>
            <a:r>
              <a:rPr lang="sv-SE" dirty="0" smtClean="0"/>
              <a:t>Förändringshantering vid ändring av myndighetens uppdrag</a:t>
            </a:r>
          </a:p>
          <a:p>
            <a:pPr>
              <a:buFont typeface="Arial" panose="020B0604020202020204" pitchFamily="34" charset="0"/>
              <a:buChar char="•"/>
            </a:pPr>
            <a:r>
              <a:rPr lang="sv-SE" dirty="0" smtClean="0"/>
              <a:t>Utvärderingar av genomförda insatser och uppföljning av verksamhetsförändringar.</a:t>
            </a:r>
          </a:p>
        </p:txBody>
      </p:sp>
    </p:spTree>
    <p:extLst>
      <p:ext uri="{BB962C8B-B14F-4D97-AF65-F5344CB8AC3E}">
        <p14:creationId xmlns:p14="http://schemas.microsoft.com/office/powerpoint/2010/main" val="1674261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Omfattning tjänster</a:t>
            </a:r>
            <a:endParaRPr lang="sv-SE" dirty="0"/>
          </a:p>
        </p:txBody>
      </p:sp>
      <p:sp>
        <p:nvSpPr>
          <p:cNvPr id="5124" name="Platshållare för text 3"/>
          <p:cNvSpPr>
            <a:spLocks noGrp="1"/>
          </p:cNvSpPr>
          <p:nvPr>
            <p:ph type="body" sz="quarter" idx="10"/>
          </p:nvPr>
        </p:nvSpPr>
        <p:spPr>
          <a:xfrm>
            <a:off x="825500" y="1299990"/>
            <a:ext cx="7459184" cy="4224510"/>
          </a:xfrm>
        </p:spPr>
        <p:txBody>
          <a:bodyPr/>
          <a:lstStyle/>
          <a:p>
            <a:pPr>
              <a:buNone/>
            </a:pPr>
            <a:r>
              <a:rPr lang="sv-SE" dirty="0" smtClean="0"/>
              <a:t>Exempel på tjänsteområden:</a:t>
            </a:r>
          </a:p>
          <a:p>
            <a:pPr>
              <a:buFont typeface="Arial" panose="020B0604020202020204" pitchFamily="34" charset="0"/>
              <a:buChar char="•"/>
            </a:pPr>
            <a:r>
              <a:rPr lang="sv-SE" dirty="0" smtClean="0"/>
              <a:t>Effektivisering av styrning i befintlig verksamhet</a:t>
            </a:r>
          </a:p>
          <a:p>
            <a:pPr>
              <a:buFont typeface="Arial" panose="020B0604020202020204" pitchFamily="34" charset="0"/>
              <a:buChar char="•"/>
            </a:pPr>
            <a:r>
              <a:rPr lang="sv-SE" dirty="0" smtClean="0"/>
              <a:t>Verksamhetens kvalité och ekonomi</a:t>
            </a:r>
          </a:p>
          <a:p>
            <a:pPr>
              <a:buFont typeface="Arial" panose="020B0604020202020204" pitchFamily="34" charset="0"/>
              <a:buChar char="•"/>
            </a:pPr>
            <a:r>
              <a:rPr lang="sv-SE" dirty="0" smtClean="0"/>
              <a:t>Hållbarhetsfrågor</a:t>
            </a:r>
            <a:endParaRPr lang="sv-SE" dirty="0"/>
          </a:p>
          <a:p>
            <a:pPr>
              <a:buFont typeface="Arial" panose="020B0604020202020204" pitchFamily="34" charset="0"/>
              <a:buChar char="•"/>
            </a:pPr>
            <a:r>
              <a:rPr lang="sv-SE" dirty="0" smtClean="0"/>
              <a:t>Informationssäkerhet</a:t>
            </a:r>
            <a:endParaRPr lang="sv-SE" dirty="0"/>
          </a:p>
          <a:p>
            <a:pPr>
              <a:buFont typeface="Arial" panose="020B0604020202020204" pitchFamily="34" charset="0"/>
              <a:buChar char="•"/>
            </a:pPr>
            <a:r>
              <a:rPr lang="sv-SE" dirty="0" err="1" smtClean="0"/>
              <a:t>Sourcing</a:t>
            </a:r>
            <a:endParaRPr lang="sv-SE" dirty="0"/>
          </a:p>
          <a:p>
            <a:pPr>
              <a:buFont typeface="Arial" panose="020B0604020202020204" pitchFamily="34" charset="0"/>
              <a:buChar char="•"/>
            </a:pPr>
            <a:r>
              <a:rPr lang="sv-SE" dirty="0" smtClean="0"/>
              <a:t>Styrning av IT-området utifrån ett verksamhetsperspektiv och IT-revision</a:t>
            </a:r>
          </a:p>
          <a:p>
            <a:pPr>
              <a:buFont typeface="Arial" panose="020B0604020202020204" pitchFamily="34" charset="0"/>
              <a:buChar char="•"/>
            </a:pPr>
            <a:r>
              <a:rPr lang="sv-SE" dirty="0" smtClean="0"/>
              <a:t>Säkerhetsfrågor och riskhantering.</a:t>
            </a:r>
          </a:p>
          <a:p>
            <a:pPr>
              <a:buFont typeface="Arial" panose="020B0604020202020204" pitchFamily="34" charset="0"/>
              <a:buChar char="•"/>
            </a:pPr>
            <a:endParaRPr lang="sv-SE" i="1" dirty="0"/>
          </a:p>
          <a:p>
            <a:pPr>
              <a:buFont typeface="Arial" panose="020B0604020202020204" pitchFamily="34" charset="0"/>
              <a:buChar char="•"/>
            </a:pPr>
            <a:r>
              <a:rPr lang="sv-SE" i="1" dirty="0" smtClean="0"/>
              <a:t>Bemanningstjänster till linjeverksamhet ingår inte i ramavtalet.</a:t>
            </a:r>
          </a:p>
        </p:txBody>
      </p:sp>
    </p:spTree>
    <p:extLst>
      <p:ext uri="{BB962C8B-B14F-4D97-AF65-F5344CB8AC3E}">
        <p14:creationId xmlns:p14="http://schemas.microsoft.com/office/powerpoint/2010/main" val="2815662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Kravkatalog</a:t>
            </a:r>
            <a:endParaRPr lang="sv-SE" dirty="0"/>
          </a:p>
        </p:txBody>
      </p:sp>
      <p:sp>
        <p:nvSpPr>
          <p:cNvPr id="5124" name="Platshållare för text 3"/>
          <p:cNvSpPr>
            <a:spLocks noGrp="1"/>
          </p:cNvSpPr>
          <p:nvPr>
            <p:ph type="body" sz="quarter" idx="10"/>
          </p:nvPr>
        </p:nvSpPr>
        <p:spPr>
          <a:xfrm>
            <a:off x="825500" y="1299990"/>
            <a:ext cx="7459184" cy="4224510"/>
          </a:xfrm>
        </p:spPr>
        <p:txBody>
          <a:bodyPr/>
          <a:lstStyle/>
          <a:p>
            <a:pPr>
              <a:buFont typeface="Arial" panose="020B0604020202020204" pitchFamily="34" charset="0"/>
              <a:buChar char="•"/>
            </a:pPr>
            <a:r>
              <a:rPr lang="sv-SE" dirty="0" smtClean="0"/>
              <a:t>Grundläggande krav på tjänsten:</a:t>
            </a:r>
            <a:br>
              <a:rPr lang="sv-SE" dirty="0" smtClean="0"/>
            </a:br>
            <a:endParaRPr lang="sv-SE" dirty="0" smtClean="0"/>
          </a:p>
          <a:p>
            <a:pPr lvl="1"/>
            <a:r>
              <a:rPr lang="sv-SE" dirty="0" smtClean="0"/>
              <a:t>Avser uppdraget ett specifikt resultat eller stöd och rådgivning?</a:t>
            </a:r>
          </a:p>
          <a:p>
            <a:pPr lvl="1"/>
            <a:r>
              <a:rPr lang="sv-SE" dirty="0" smtClean="0"/>
              <a:t>Uppdragsbeskrivning, exempelvis genomförande och tidsperiod</a:t>
            </a:r>
          </a:p>
          <a:p>
            <a:pPr lvl="1"/>
            <a:r>
              <a:rPr lang="sv-SE" dirty="0" smtClean="0"/>
              <a:t>Ansvarsfördelning och roller</a:t>
            </a:r>
          </a:p>
          <a:p>
            <a:pPr lvl="1"/>
            <a:r>
              <a:rPr lang="sv-SE" dirty="0" smtClean="0"/>
              <a:t>Kompetensöverföring</a:t>
            </a:r>
          </a:p>
          <a:p>
            <a:pPr lvl="1"/>
            <a:r>
              <a:rPr lang="sv-SE" dirty="0" smtClean="0"/>
              <a:t>Hänsyn till regelverk i offentlig sektor</a:t>
            </a:r>
          </a:p>
          <a:p>
            <a:pPr lvl="1"/>
            <a:r>
              <a:rPr lang="sv-SE" dirty="0" smtClean="0"/>
              <a:t>Vilka resurser ska finnas tillgängliga från leverantör och myndighet </a:t>
            </a:r>
          </a:p>
        </p:txBody>
      </p:sp>
    </p:spTree>
    <p:extLst>
      <p:ext uri="{BB962C8B-B14F-4D97-AF65-F5344CB8AC3E}">
        <p14:creationId xmlns:p14="http://schemas.microsoft.com/office/powerpoint/2010/main" val="936750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Kravkatalog</a:t>
            </a:r>
            <a:endParaRPr lang="sv-SE" dirty="0"/>
          </a:p>
        </p:txBody>
      </p:sp>
      <p:sp>
        <p:nvSpPr>
          <p:cNvPr id="5124" name="Platshållare för text 3"/>
          <p:cNvSpPr>
            <a:spLocks noGrp="1"/>
          </p:cNvSpPr>
          <p:nvPr>
            <p:ph type="body" sz="quarter" idx="10"/>
          </p:nvPr>
        </p:nvSpPr>
        <p:spPr>
          <a:xfrm>
            <a:off x="825500" y="1299990"/>
            <a:ext cx="7459184" cy="4224510"/>
          </a:xfrm>
        </p:spPr>
        <p:txBody>
          <a:bodyPr/>
          <a:lstStyle/>
          <a:p>
            <a:pPr>
              <a:buFont typeface="Arial" panose="020B0604020202020204" pitchFamily="34" charset="0"/>
              <a:buChar char="•"/>
            </a:pPr>
            <a:r>
              <a:rPr lang="sv-SE" dirty="0" smtClean="0"/>
              <a:t>Övriga krav:</a:t>
            </a:r>
            <a:br>
              <a:rPr lang="sv-SE" dirty="0" smtClean="0"/>
            </a:br>
            <a:endParaRPr lang="sv-SE" dirty="0" smtClean="0"/>
          </a:p>
          <a:p>
            <a:pPr lvl="1"/>
            <a:r>
              <a:rPr lang="sv-SE" dirty="0" smtClean="0"/>
              <a:t>Hållbarhet</a:t>
            </a:r>
          </a:p>
          <a:p>
            <a:pPr lvl="1"/>
            <a:r>
              <a:rPr lang="sv-SE" dirty="0" smtClean="0"/>
              <a:t>Bevis</a:t>
            </a:r>
          </a:p>
          <a:p>
            <a:pPr lvl="1"/>
            <a:r>
              <a:rPr lang="sv-SE" dirty="0" smtClean="0"/>
              <a:t>Modeller och metoder</a:t>
            </a:r>
          </a:p>
          <a:p>
            <a:pPr lvl="1"/>
            <a:r>
              <a:rPr lang="sv-SE" dirty="0" smtClean="0"/>
              <a:t>Kompeten och erfarenhet</a:t>
            </a:r>
          </a:p>
          <a:p>
            <a:pPr lvl="1"/>
            <a:r>
              <a:rPr lang="sv-SE" dirty="0" smtClean="0"/>
              <a:t>Pris</a:t>
            </a:r>
          </a:p>
          <a:p>
            <a:pPr lvl="1"/>
            <a:r>
              <a:rPr lang="sv-SE" dirty="0" smtClean="0"/>
              <a:t>Säkerhetsskyddsavtal och registerkontroll samt andra säkerhetskrav</a:t>
            </a:r>
          </a:p>
          <a:p>
            <a:pPr lvl="1"/>
            <a:r>
              <a:rPr lang="sv-SE" dirty="0" smtClean="0"/>
              <a:t>Språk</a:t>
            </a:r>
          </a:p>
          <a:p>
            <a:pPr lvl="1"/>
            <a:r>
              <a:rPr lang="sv-SE" dirty="0" smtClean="0"/>
              <a:t>Villkor och rutiner för beställning och fakturering</a:t>
            </a:r>
          </a:p>
        </p:txBody>
      </p:sp>
    </p:spTree>
    <p:extLst>
      <p:ext uri="{BB962C8B-B14F-4D97-AF65-F5344CB8AC3E}">
        <p14:creationId xmlns:p14="http://schemas.microsoft.com/office/powerpoint/2010/main" val="3979973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upp 3"/>
          <p:cNvGrpSpPr>
            <a:grpSpLocks/>
          </p:cNvGrpSpPr>
          <p:nvPr/>
        </p:nvGrpSpPr>
        <p:grpSpPr bwMode="auto">
          <a:xfrm>
            <a:off x="0" y="3108960"/>
            <a:ext cx="9144000" cy="2259874"/>
            <a:chOff x="0" y="3467100"/>
            <a:chExt cx="9144000" cy="2171700"/>
          </a:xfrm>
        </p:grpSpPr>
        <p:sp>
          <p:nvSpPr>
            <p:cNvPr id="9" name="Rektangel 8"/>
            <p:cNvSpPr/>
            <p:nvPr/>
          </p:nvSpPr>
          <p:spPr>
            <a:xfrm>
              <a:off x="0" y="3467100"/>
              <a:ext cx="9144000" cy="2171700"/>
            </a:xfrm>
            <a:prstGeom prst="rect">
              <a:avLst/>
            </a:prstGeom>
            <a:solidFill>
              <a:srgbClr val="006992">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textruta 4"/>
            <p:cNvSpPr txBox="1">
              <a:spLocks noChangeArrowheads="1"/>
            </p:cNvSpPr>
            <p:nvPr/>
          </p:nvSpPr>
          <p:spPr bwMode="auto">
            <a:xfrm>
              <a:off x="1041400" y="3759200"/>
              <a:ext cx="636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sv-SE" sz="4000" kern="100" spc="-100" dirty="0" smtClean="0">
                  <a:solidFill>
                    <a:schemeClr val="bg1"/>
                  </a:solidFill>
                  <a:latin typeface="Franklin Gothic Book" charset="0"/>
                  <a:cs typeface="Franklin Gothic Book" charset="0"/>
                </a:rPr>
                <a:t>Managementtjänster – Verksamhets- och organisationsutveckling</a:t>
              </a:r>
              <a:endParaRPr lang="sv-SE" sz="4000" kern="100" spc="-100" dirty="0">
                <a:solidFill>
                  <a:schemeClr val="bg1"/>
                </a:solidFill>
                <a:latin typeface="Franklin Gothic Book" charset="0"/>
                <a:cs typeface="Franklin Gothic Book" charset="0"/>
              </a:endParaRPr>
            </a:p>
          </p:txBody>
        </p:sp>
      </p:grpSp>
    </p:spTree>
    <p:extLst>
      <p:ext uri="{BB962C8B-B14F-4D97-AF65-F5344CB8AC3E}">
        <p14:creationId xmlns:p14="http://schemas.microsoft.com/office/powerpoint/2010/main" val="154944189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fontAlgn="auto">
              <a:spcAft>
                <a:spcPts val="0"/>
              </a:spcAft>
              <a:defRPr/>
            </a:pPr>
            <a:r>
              <a:rPr lang="sv-SE" dirty="0" smtClean="0"/>
              <a:t>Formalia - </a:t>
            </a:r>
            <a:r>
              <a:rPr lang="sv-SE" altLang="en-US" dirty="0" smtClean="0">
                <a:latin typeface="Franklin Gothic Book" pitchFamily="34" charset="0"/>
              </a:rPr>
              <a:t>verksamhets- </a:t>
            </a:r>
            <a:r>
              <a:rPr lang="sv-SE" altLang="en-US" dirty="0">
                <a:latin typeface="Franklin Gothic Book" pitchFamily="34" charset="0"/>
              </a:rPr>
              <a:t>och organisationsutveckling </a:t>
            </a:r>
            <a:r>
              <a:rPr lang="sv-SE" altLang="en-US" dirty="0" smtClean="0">
                <a:latin typeface="Franklin Gothic Book" pitchFamily="34" charset="0"/>
              </a:rPr>
              <a:t>(VU)</a:t>
            </a:r>
            <a:endParaRPr lang="sv-SE" dirty="0"/>
          </a:p>
        </p:txBody>
      </p:sp>
      <p:sp>
        <p:nvSpPr>
          <p:cNvPr id="7171" name="Platshållare för text 2"/>
          <p:cNvSpPr>
            <a:spLocks noGrp="1"/>
          </p:cNvSpPr>
          <p:nvPr>
            <p:ph type="body" sz="quarter" idx="10"/>
          </p:nvPr>
        </p:nvSpPr>
        <p:spPr>
          <a:xfrm>
            <a:off x="825500" y="1769532"/>
            <a:ext cx="7175500" cy="3754967"/>
          </a:xfrm>
        </p:spPr>
        <p:txBody>
          <a:bodyPr/>
          <a:lstStyle/>
          <a:p>
            <a:pPr marL="269875" indent="-269875">
              <a:spcAft>
                <a:spcPct val="0"/>
              </a:spcAft>
              <a:buSzTx/>
            </a:pPr>
            <a:r>
              <a:rPr lang="sv-SE" altLang="en-US" dirty="0" smtClean="0">
                <a:latin typeface="Franklin Gothic Book" pitchFamily="34" charset="0"/>
              </a:rPr>
              <a:t>Ramavtal tecknades 2016-08-01 och löper i 18 månader</a:t>
            </a:r>
            <a:br>
              <a:rPr lang="sv-SE" altLang="en-US" dirty="0" smtClean="0">
                <a:latin typeface="Franklin Gothic Book" pitchFamily="34" charset="0"/>
              </a:rPr>
            </a:br>
            <a:r>
              <a:rPr lang="sv-SE" altLang="en-US" dirty="0" smtClean="0">
                <a:latin typeface="Franklin Gothic Book" pitchFamily="34" charset="0"/>
              </a:rPr>
              <a:t>till 2018-01-31.</a:t>
            </a:r>
          </a:p>
          <a:p>
            <a:pPr marL="269875" indent="-269875">
              <a:spcAft>
                <a:spcPct val="0"/>
              </a:spcAft>
              <a:buSzTx/>
            </a:pPr>
            <a:r>
              <a:rPr lang="sv-SE" altLang="en-US" dirty="0" smtClean="0">
                <a:latin typeface="Franklin Gothic Book" pitchFamily="34" charset="0"/>
              </a:rPr>
              <a:t>Förlängningsoption finns på ytterligare 30 månader, </a:t>
            </a:r>
            <a:br>
              <a:rPr lang="sv-SE" altLang="en-US" dirty="0" smtClean="0">
                <a:latin typeface="Franklin Gothic Book" pitchFamily="34" charset="0"/>
              </a:rPr>
            </a:br>
            <a:r>
              <a:rPr lang="sv-SE" altLang="en-US" dirty="0" smtClean="0">
                <a:latin typeface="Franklin Gothic Book" pitchFamily="34" charset="0"/>
              </a:rPr>
              <a:t>till 2020-07-31.</a:t>
            </a:r>
          </a:p>
          <a:p>
            <a:pPr marL="269875" indent="-269875">
              <a:spcAft>
                <a:spcPct val="0"/>
              </a:spcAft>
              <a:buSzTx/>
            </a:pPr>
            <a:r>
              <a:rPr lang="sv-SE" altLang="en-US" dirty="0" smtClean="0">
                <a:latin typeface="Franklin Gothic Book" pitchFamily="34" charset="0"/>
              </a:rPr>
              <a:t>Ramavtal tecknades med 8 leverantörer.</a:t>
            </a:r>
          </a:p>
          <a:p>
            <a:pPr marL="269875" indent="-269875">
              <a:spcAft>
                <a:spcPct val="0"/>
              </a:spcAft>
              <a:buSzTx/>
            </a:pPr>
            <a:r>
              <a:rPr lang="sv-SE" altLang="en-US" dirty="0" smtClean="0">
                <a:latin typeface="Franklin Gothic Book" pitchFamily="34" charset="0"/>
              </a:rPr>
              <a:t>Avrop sker genom förnyad konkurrensutsättning</a:t>
            </a:r>
          </a:p>
        </p:txBody>
      </p:sp>
    </p:spTree>
    <p:extLst>
      <p:ext uri="{BB962C8B-B14F-4D97-AF65-F5344CB8AC3E}">
        <p14:creationId xmlns:p14="http://schemas.microsoft.com/office/powerpoint/2010/main" val="1838912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
            </a:r>
            <a:br>
              <a:rPr lang="sv-SE" dirty="0" smtClean="0"/>
            </a:br>
            <a:r>
              <a:rPr lang="sv-SE" sz="4400" dirty="0">
                <a:latin typeface="+mn-lt"/>
              </a:rPr>
              <a:t>Statens inköpscentral – vårt uppdrag</a:t>
            </a:r>
            <a:r>
              <a:rPr lang="sv-SE" sz="4400" b="1" dirty="0">
                <a:solidFill>
                  <a:srgbClr val="E07800"/>
                </a:solidFill>
                <a:latin typeface="Franklin Gothic Book" panose="020B0503020102020204" pitchFamily="34" charset="0"/>
              </a:rPr>
              <a:t/>
            </a:r>
            <a:br>
              <a:rPr lang="sv-SE" sz="4400" b="1" dirty="0">
                <a:solidFill>
                  <a:srgbClr val="E07800"/>
                </a:solidFill>
                <a:latin typeface="Franklin Gothic Book" panose="020B0503020102020204" pitchFamily="34" charset="0"/>
              </a:rPr>
            </a:br>
            <a:endParaRPr lang="sv-SE" sz="4400" b="1" dirty="0">
              <a:solidFill>
                <a:srgbClr val="E07800"/>
              </a:solidFill>
              <a:latin typeface="Franklin Gothic Book" panose="020B0503020102020204" pitchFamily="34" charset="0"/>
            </a:endParaRPr>
          </a:p>
        </p:txBody>
      </p:sp>
      <p:sp>
        <p:nvSpPr>
          <p:cNvPr id="3" name="Platshållare för innehåll 2"/>
          <p:cNvSpPr>
            <a:spLocks noGrp="1"/>
          </p:cNvSpPr>
          <p:nvPr>
            <p:ph sz="half" idx="1"/>
          </p:nvPr>
        </p:nvSpPr>
        <p:spPr>
          <a:xfrm>
            <a:off x="539552" y="1844824"/>
            <a:ext cx="3898776" cy="4104456"/>
          </a:xfrm>
        </p:spPr>
        <p:txBody>
          <a:bodyPr>
            <a:normAutofit/>
          </a:bodyPr>
          <a:lstStyle/>
          <a:p>
            <a:pPr marL="0" indent="0">
              <a:spcAft>
                <a:spcPct val="0"/>
              </a:spcAft>
              <a:buNone/>
            </a:pPr>
            <a:endParaRPr lang="sv-SE" altLang="sv-SE" sz="2400" dirty="0">
              <a:latin typeface="Franklin Gothic Book" pitchFamily="34" charset="0"/>
            </a:endParaRPr>
          </a:p>
          <a:p>
            <a:pPr marL="0" indent="0">
              <a:spcAft>
                <a:spcPct val="0"/>
              </a:spcAft>
              <a:buSzTx/>
              <a:buNone/>
            </a:pPr>
            <a:r>
              <a:rPr lang="sv-SE" altLang="sv-SE" sz="2000" dirty="0" smtClean="0">
                <a:latin typeface="Franklin Gothic Book" pitchFamily="34" charset="0"/>
                <a:cs typeface="Franklin Gothic Book" pitchFamily="34" charset="0"/>
              </a:rPr>
              <a:t>Kammarkollegiet upphandlar </a:t>
            </a:r>
            <a:r>
              <a:rPr lang="sv-SE" altLang="sv-SE" sz="2000" dirty="0">
                <a:latin typeface="Franklin Gothic Book" pitchFamily="34" charset="0"/>
                <a:cs typeface="Franklin Gothic Book" pitchFamily="34" charset="0"/>
              </a:rPr>
              <a:t>samordnade ramavtal som är avsedda för andra statliga myndigheter. </a:t>
            </a:r>
            <a:r>
              <a:rPr lang="sv-SE" altLang="sv-SE" sz="2000" dirty="0" smtClean="0">
                <a:latin typeface="Franklin Gothic Book" pitchFamily="34" charset="0"/>
                <a:cs typeface="Franklin Gothic Book" pitchFamily="34" charset="0"/>
              </a:rPr>
              <a:t/>
            </a:r>
            <a:br>
              <a:rPr lang="sv-SE" altLang="sv-SE" sz="2000" dirty="0" smtClean="0">
                <a:latin typeface="Franklin Gothic Book" pitchFamily="34" charset="0"/>
                <a:cs typeface="Franklin Gothic Book" pitchFamily="34" charset="0"/>
              </a:rPr>
            </a:br>
            <a:endParaRPr lang="sv-SE" altLang="sv-SE" sz="2000" dirty="0" smtClean="0">
              <a:latin typeface="Franklin Gothic Book" pitchFamily="34" charset="0"/>
              <a:cs typeface="Franklin Gothic Book" pitchFamily="34" charset="0"/>
            </a:endParaRPr>
          </a:p>
          <a:p>
            <a:pPr marL="0" indent="0">
              <a:spcAft>
                <a:spcPct val="0"/>
              </a:spcAft>
              <a:buSzTx/>
              <a:buNone/>
            </a:pPr>
            <a:r>
              <a:rPr lang="sv-SE" altLang="sv-SE" sz="2000" dirty="0" smtClean="0">
                <a:latin typeface="Franklin Gothic Book" pitchFamily="34" charset="0"/>
                <a:cs typeface="Franklin Gothic Book" pitchFamily="34" charset="0"/>
              </a:rPr>
              <a:t>Inom </a:t>
            </a:r>
            <a:r>
              <a:rPr lang="sv-SE" altLang="sv-SE" sz="2000" dirty="0">
                <a:latin typeface="Franklin Gothic Book" pitchFamily="34" charset="0"/>
                <a:cs typeface="Franklin Gothic Book" pitchFamily="34" charset="0"/>
              </a:rPr>
              <a:t>området informationsteknik gäller ansvaret den offentliga </a:t>
            </a:r>
            <a:r>
              <a:rPr lang="sv-SE" altLang="sv-SE" sz="2000" dirty="0" smtClean="0">
                <a:latin typeface="Franklin Gothic Book" pitchFamily="34" charset="0"/>
                <a:cs typeface="Franklin Gothic Book" pitchFamily="34" charset="0"/>
              </a:rPr>
              <a:t>förvaltningen.</a:t>
            </a:r>
          </a:p>
          <a:p>
            <a:pPr marL="0" indent="0">
              <a:spcAft>
                <a:spcPct val="0"/>
              </a:spcAft>
              <a:buSzTx/>
              <a:buNone/>
            </a:pPr>
            <a:endParaRPr lang="sv-SE" altLang="sv-SE" sz="2400" dirty="0" smtClean="0">
              <a:latin typeface="Franklin Gothic Book" pitchFamily="34" charset="0"/>
              <a:cs typeface="Franklin Gothic Book" pitchFamily="34" charset="0"/>
            </a:endParaRPr>
          </a:p>
          <a:p>
            <a:pPr marL="0" indent="0">
              <a:spcAft>
                <a:spcPct val="0"/>
              </a:spcAft>
              <a:buSzTx/>
              <a:buNone/>
            </a:pPr>
            <a:endParaRPr lang="sv-SE" altLang="sv-SE" sz="2400" dirty="0">
              <a:latin typeface="Franklin Gothic Book" pitchFamily="34" charset="0"/>
              <a:cs typeface="Franklin Gothic Book" pitchFamily="34" charset="0"/>
            </a:endParaRPr>
          </a:p>
          <a:p>
            <a:endParaRPr lang="sv-SE" dirty="0"/>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572000" y="2132856"/>
            <a:ext cx="4035902" cy="269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587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text 1"/>
          <p:cNvSpPr>
            <a:spLocks noGrp="1"/>
          </p:cNvSpPr>
          <p:nvPr>
            <p:ph type="body" sz="quarter" idx="10"/>
          </p:nvPr>
        </p:nvSpPr>
        <p:spPr/>
        <p:txBody>
          <a:bodyPr/>
          <a:lstStyle/>
          <a:p>
            <a:pPr marL="342900" indent="-342900">
              <a:buFont typeface="Arial" panose="020B0604020202020204" pitchFamily="34" charset="0"/>
              <a:buChar char="•"/>
            </a:pPr>
            <a:r>
              <a:rPr lang="sv-SE" altLang="en-US" dirty="0" err="1" smtClean="0">
                <a:latin typeface="Franklin Gothic Book" pitchFamily="34" charset="0"/>
              </a:rPr>
              <a:t>Capgemini</a:t>
            </a:r>
            <a:r>
              <a:rPr lang="sv-SE" altLang="en-US" dirty="0" smtClean="0">
                <a:latin typeface="Franklin Gothic Book" pitchFamily="34" charset="0"/>
              </a:rPr>
              <a:t> Sverige AB</a:t>
            </a:r>
          </a:p>
          <a:p>
            <a:pPr marL="342900" indent="-342900">
              <a:buFont typeface="Arial" panose="020B0604020202020204" pitchFamily="34" charset="0"/>
              <a:buChar char="•"/>
            </a:pPr>
            <a:r>
              <a:rPr lang="sv-SE" altLang="en-US" dirty="0" smtClean="0">
                <a:latin typeface="Franklin Gothic Book" pitchFamily="34" charset="0"/>
              </a:rPr>
              <a:t>Ekan Aktiebolag</a:t>
            </a:r>
          </a:p>
          <a:p>
            <a:pPr marL="342900" indent="-342900">
              <a:buFont typeface="Arial" panose="020B0604020202020204" pitchFamily="34" charset="0"/>
              <a:buChar char="•"/>
            </a:pPr>
            <a:r>
              <a:rPr lang="sv-SE" altLang="en-US" dirty="0" smtClean="0">
                <a:latin typeface="Franklin Gothic Book" pitchFamily="34" charset="0"/>
              </a:rPr>
              <a:t>IBM Svenska AB</a:t>
            </a:r>
          </a:p>
          <a:p>
            <a:pPr marL="342900" indent="-342900">
              <a:buFont typeface="Arial" panose="020B0604020202020204" pitchFamily="34" charset="0"/>
              <a:buChar char="•"/>
            </a:pPr>
            <a:r>
              <a:rPr lang="sv-SE" altLang="en-US" dirty="0" smtClean="0">
                <a:latin typeface="Franklin Gothic Book" pitchFamily="34" charset="0"/>
              </a:rPr>
              <a:t>Karlöf Consulting AB</a:t>
            </a:r>
          </a:p>
          <a:p>
            <a:pPr marL="342900" indent="-342900">
              <a:buFont typeface="Arial" panose="020B0604020202020204" pitchFamily="34" charset="0"/>
              <a:buChar char="•"/>
            </a:pPr>
            <a:r>
              <a:rPr lang="sv-SE" altLang="en-US" dirty="0" smtClean="0">
                <a:latin typeface="Franklin Gothic Book" pitchFamily="34" charset="0"/>
              </a:rPr>
              <a:t>PA Consulting Group Aktiebolag</a:t>
            </a:r>
          </a:p>
          <a:p>
            <a:pPr marL="342900" indent="-342900">
              <a:buFont typeface="Arial" panose="020B0604020202020204" pitchFamily="34" charset="0"/>
              <a:buChar char="•"/>
            </a:pPr>
            <a:r>
              <a:rPr lang="sv-SE" altLang="en-US" dirty="0" err="1" smtClean="0">
                <a:latin typeface="Franklin Gothic Book" pitchFamily="34" charset="0"/>
              </a:rPr>
              <a:t>Preera</a:t>
            </a:r>
            <a:r>
              <a:rPr lang="sv-SE" altLang="en-US" dirty="0" smtClean="0">
                <a:latin typeface="Franklin Gothic Book" pitchFamily="34" charset="0"/>
              </a:rPr>
              <a:t> AB</a:t>
            </a:r>
          </a:p>
          <a:p>
            <a:pPr marL="342900" indent="-342900">
              <a:buFont typeface="Arial" panose="020B0604020202020204" pitchFamily="34" charset="0"/>
              <a:buChar char="•"/>
            </a:pPr>
            <a:r>
              <a:rPr lang="sv-SE" altLang="en-US" dirty="0" err="1" smtClean="0">
                <a:latin typeface="Franklin Gothic Book" pitchFamily="34" charset="0"/>
              </a:rPr>
              <a:t>Syntell</a:t>
            </a:r>
            <a:r>
              <a:rPr lang="sv-SE" altLang="en-US" dirty="0" smtClean="0">
                <a:latin typeface="Franklin Gothic Book" pitchFamily="34" charset="0"/>
              </a:rPr>
              <a:t> AB</a:t>
            </a:r>
          </a:p>
          <a:p>
            <a:pPr marL="342900" indent="-342900">
              <a:buFont typeface="Arial" panose="020B0604020202020204" pitchFamily="34" charset="0"/>
              <a:buChar char="•"/>
            </a:pPr>
            <a:r>
              <a:rPr lang="sv-SE" altLang="en-US" dirty="0" smtClean="0">
                <a:latin typeface="Franklin Gothic Book" pitchFamily="34" charset="0"/>
              </a:rPr>
              <a:t>Öhrlings </a:t>
            </a:r>
            <a:r>
              <a:rPr lang="sv-SE" altLang="en-US" dirty="0" err="1" smtClean="0">
                <a:latin typeface="Franklin Gothic Book" pitchFamily="34" charset="0"/>
              </a:rPr>
              <a:t>PricewaterhouseCoopers</a:t>
            </a:r>
            <a:r>
              <a:rPr lang="sv-SE" altLang="en-US" dirty="0" smtClean="0">
                <a:latin typeface="Franklin Gothic Book" pitchFamily="34" charset="0"/>
              </a:rPr>
              <a:t> AB (</a:t>
            </a:r>
            <a:r>
              <a:rPr lang="sv-SE" altLang="en-US" dirty="0" err="1" smtClean="0">
                <a:latin typeface="Franklin Gothic Book" pitchFamily="34" charset="0"/>
              </a:rPr>
              <a:t>PwC</a:t>
            </a:r>
            <a:r>
              <a:rPr lang="sv-SE" altLang="en-US" dirty="0" smtClean="0">
                <a:latin typeface="Franklin Gothic Book" pitchFamily="34" charset="0"/>
              </a:rPr>
              <a:t>)</a:t>
            </a:r>
            <a:endParaRPr lang="en-US" altLang="en-US" dirty="0" smtClean="0">
              <a:latin typeface="Franklin Gothic Book" pitchFamily="34" charset="0"/>
            </a:endParaRPr>
          </a:p>
        </p:txBody>
      </p:sp>
      <p:sp>
        <p:nvSpPr>
          <p:cNvPr id="3" name="Rubrik 2"/>
          <p:cNvSpPr>
            <a:spLocks noGrp="1"/>
          </p:cNvSpPr>
          <p:nvPr>
            <p:ph type="title"/>
          </p:nvPr>
        </p:nvSpPr>
        <p:spPr/>
        <p:txBody>
          <a:bodyPr/>
          <a:lstStyle/>
          <a:p>
            <a:pPr fontAlgn="auto">
              <a:spcAft>
                <a:spcPts val="0"/>
              </a:spcAft>
              <a:defRPr/>
            </a:pPr>
            <a:r>
              <a:rPr lang="sv-SE" dirty="0" smtClean="0"/>
              <a:t>Leverantörer (VU)</a:t>
            </a:r>
            <a:endParaRPr lang="sv-SE" dirty="0"/>
          </a:p>
        </p:txBody>
      </p:sp>
    </p:spTree>
    <p:extLst>
      <p:ext uri="{BB962C8B-B14F-4D97-AF65-F5344CB8AC3E}">
        <p14:creationId xmlns:p14="http://schemas.microsoft.com/office/powerpoint/2010/main" val="2012683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Upphandlingsföremål (VU)</a:t>
            </a:r>
            <a:endParaRPr lang="sv-SE" dirty="0"/>
          </a:p>
        </p:txBody>
      </p:sp>
      <p:sp>
        <p:nvSpPr>
          <p:cNvPr id="4099" name="Platshållare för text 2"/>
          <p:cNvSpPr>
            <a:spLocks noGrp="1"/>
          </p:cNvSpPr>
          <p:nvPr>
            <p:ph type="body" sz="quarter" idx="10"/>
          </p:nvPr>
        </p:nvSpPr>
        <p:spPr>
          <a:xfrm>
            <a:off x="825500" y="1562100"/>
            <a:ext cx="7558336" cy="3962400"/>
          </a:xfrm>
        </p:spPr>
        <p:txBody>
          <a:bodyPr/>
          <a:lstStyle/>
          <a:p>
            <a:pPr marL="342900" indent="-342900">
              <a:buClr>
                <a:schemeClr val="accent6"/>
              </a:buClr>
              <a:buFont typeface="Wingdings" panose="05000000000000000000" pitchFamily="2" charset="2"/>
              <a:buChar char="§"/>
            </a:pPr>
            <a:r>
              <a:rPr lang="sv-SE" dirty="0"/>
              <a:t>Upphandlingen omfattar tjänster för översyn av verksamheter, analys av resultat, organisation, ekonomi, uppföljning och utvärdering. </a:t>
            </a:r>
          </a:p>
          <a:p>
            <a:pPr marL="342900" indent="-342900">
              <a:buClr>
                <a:schemeClr val="accent6"/>
              </a:buClr>
              <a:buFont typeface="Wingdings" panose="05000000000000000000" pitchFamily="2" charset="2"/>
              <a:buChar char="§"/>
            </a:pPr>
            <a:r>
              <a:rPr lang="sv-SE" dirty="0" smtClean="0"/>
              <a:t>Uppdragen kan </a:t>
            </a:r>
            <a:r>
              <a:rPr lang="sv-SE" dirty="0" err="1" smtClean="0"/>
              <a:t>bl</a:t>
            </a:r>
            <a:r>
              <a:rPr lang="sv-SE" dirty="0" smtClean="0"/>
              <a:t> a omfatta framtagning av underlag inför förändringar, mål och strategier, processkartläggningar, styrmodeller, verksamhetsplanering, förändringsledning, uppföljning, kravställning inför eventuellt följande behov av upphandling, ändrade processer och organisation m.m.</a:t>
            </a:r>
          </a:p>
          <a:p>
            <a:pPr marL="342900" indent="-342900">
              <a:buClr>
                <a:schemeClr val="accent6"/>
              </a:buClr>
              <a:buFont typeface="Wingdings" panose="05000000000000000000" pitchFamily="2" charset="2"/>
              <a:buChar char="§"/>
            </a:pPr>
            <a:r>
              <a:rPr lang="sv-SE" dirty="0" smtClean="0"/>
              <a:t>Ett centralt inslag i tjänsterna är medverkan för att få till stånd förbättringar avseende styrning, strukturer, arbetssätt, metoder och att kunna påvisa nytta efter genomfört uppdrag.</a:t>
            </a:r>
          </a:p>
          <a:p>
            <a:endParaRPr lang="sv-SE" dirty="0"/>
          </a:p>
        </p:txBody>
      </p:sp>
    </p:spTree>
    <p:extLst>
      <p:ext uri="{BB962C8B-B14F-4D97-AF65-F5344CB8AC3E}">
        <p14:creationId xmlns:p14="http://schemas.microsoft.com/office/powerpoint/2010/main" val="3264188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Upphandlingsföremål (VU)</a:t>
            </a:r>
            <a:endParaRPr lang="sv-SE" dirty="0"/>
          </a:p>
        </p:txBody>
      </p:sp>
      <p:sp>
        <p:nvSpPr>
          <p:cNvPr id="4099" name="Platshållare för text 2"/>
          <p:cNvSpPr>
            <a:spLocks noGrp="1"/>
          </p:cNvSpPr>
          <p:nvPr>
            <p:ph type="body" sz="quarter" idx="10"/>
          </p:nvPr>
        </p:nvSpPr>
        <p:spPr>
          <a:xfrm>
            <a:off x="825500" y="1562100"/>
            <a:ext cx="7558336" cy="3962400"/>
          </a:xfrm>
        </p:spPr>
        <p:txBody>
          <a:bodyPr/>
          <a:lstStyle/>
          <a:p>
            <a:pPr marL="342900" indent="-342900">
              <a:buClr>
                <a:schemeClr val="accent6"/>
              </a:buClr>
              <a:buFont typeface="Wingdings" panose="05000000000000000000" pitchFamily="2" charset="2"/>
              <a:buChar char="§"/>
            </a:pPr>
            <a:r>
              <a:rPr lang="sv-SE" dirty="0" smtClean="0"/>
              <a:t>Tjänsterna </a:t>
            </a:r>
            <a:r>
              <a:rPr lang="sv-SE" dirty="0"/>
              <a:t>kan utföras som uppdrag där anbudssökande tar huvudansvar, uppdrag i vilka avropsberättigade deltar och uppdrag som avser olika former av stöd och rådgivning.</a:t>
            </a:r>
          </a:p>
          <a:p>
            <a:pPr marL="342900" indent="-342900">
              <a:buClr>
                <a:schemeClr val="accent6"/>
              </a:buClr>
              <a:buFont typeface="Wingdings" panose="05000000000000000000" pitchFamily="2" charset="2"/>
              <a:buChar char="§"/>
            </a:pPr>
            <a:r>
              <a:rPr lang="sv-SE" dirty="0"/>
              <a:t>Tjänsterna kan avse hela utvecklingskedjan, delar av den eller enstaka behov hos myndigheten.</a:t>
            </a:r>
          </a:p>
          <a:p>
            <a:endParaRPr lang="sv-SE" dirty="0"/>
          </a:p>
          <a:p>
            <a:endParaRPr lang="sv-SE" dirty="0"/>
          </a:p>
        </p:txBody>
      </p:sp>
    </p:spTree>
    <p:extLst>
      <p:ext uri="{BB962C8B-B14F-4D97-AF65-F5344CB8AC3E}">
        <p14:creationId xmlns:p14="http://schemas.microsoft.com/office/powerpoint/2010/main" val="2407143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Omfattning tjänster (VU)</a:t>
            </a:r>
            <a:endParaRPr lang="sv-SE" dirty="0"/>
          </a:p>
        </p:txBody>
      </p:sp>
      <p:sp>
        <p:nvSpPr>
          <p:cNvPr id="4099" name="Platshållare för text 2"/>
          <p:cNvSpPr>
            <a:spLocks noGrp="1"/>
          </p:cNvSpPr>
          <p:nvPr>
            <p:ph type="body" sz="quarter" idx="10"/>
          </p:nvPr>
        </p:nvSpPr>
        <p:spPr>
          <a:xfrm>
            <a:off x="825500" y="1562100"/>
            <a:ext cx="7558336" cy="3962400"/>
          </a:xfrm>
        </p:spPr>
        <p:txBody>
          <a:bodyPr/>
          <a:lstStyle/>
          <a:p>
            <a:pPr>
              <a:buClr>
                <a:schemeClr val="accent6"/>
              </a:buClr>
            </a:pPr>
            <a:r>
              <a:rPr lang="sv-SE" dirty="0" smtClean="0"/>
              <a:t>Övergripande exempel </a:t>
            </a:r>
            <a:r>
              <a:rPr lang="sv-SE" dirty="0"/>
              <a:t>på tjänster i </a:t>
            </a:r>
            <a:r>
              <a:rPr lang="sv-SE" dirty="0" smtClean="0"/>
              <a:t>kravkatalogen som kan preciseras</a:t>
            </a:r>
            <a:endParaRPr lang="sv-SE" dirty="0"/>
          </a:p>
          <a:p>
            <a:pPr marL="342900" indent="-342900">
              <a:buClr>
                <a:schemeClr val="accent6"/>
              </a:buClr>
              <a:buFont typeface="Wingdings" panose="05000000000000000000" pitchFamily="2" charset="2"/>
              <a:buChar char="§"/>
            </a:pPr>
            <a:r>
              <a:rPr lang="sv-SE" dirty="0" smtClean="0"/>
              <a:t>Utveckla </a:t>
            </a:r>
            <a:r>
              <a:rPr lang="sv-SE" dirty="0"/>
              <a:t>och effektivisera myndigheters verksamhet och </a:t>
            </a:r>
            <a:r>
              <a:rPr lang="sv-SE" dirty="0" smtClean="0"/>
              <a:t>organisation, processer </a:t>
            </a:r>
            <a:r>
              <a:rPr lang="sv-SE" dirty="0"/>
              <a:t>och ekonomistyrning. </a:t>
            </a:r>
          </a:p>
          <a:p>
            <a:pPr marL="342900" indent="-342900">
              <a:buClr>
                <a:schemeClr val="accent6"/>
              </a:buClr>
              <a:buFont typeface="Wingdings" panose="05000000000000000000" pitchFamily="2" charset="2"/>
              <a:buChar char="§"/>
            </a:pPr>
            <a:r>
              <a:rPr lang="sv-SE" dirty="0" smtClean="0"/>
              <a:t>Avser </a:t>
            </a:r>
            <a:r>
              <a:rPr lang="sv-SE" dirty="0"/>
              <a:t>olika faser i utvecklingsprojekt, kartläggning och analys, utredning och framtagning av förslag om lösningar, rekommendationer, genomförande av förändringar samt uppföljning och utvärdering</a:t>
            </a:r>
            <a:r>
              <a:rPr lang="sv-SE" dirty="0" smtClean="0"/>
              <a:t>.</a:t>
            </a:r>
            <a:endParaRPr lang="sv-SE" dirty="0"/>
          </a:p>
        </p:txBody>
      </p:sp>
    </p:spTree>
    <p:extLst>
      <p:ext uri="{BB962C8B-B14F-4D97-AF65-F5344CB8AC3E}">
        <p14:creationId xmlns:p14="http://schemas.microsoft.com/office/powerpoint/2010/main" val="1241308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Omfattning </a:t>
            </a:r>
            <a:r>
              <a:rPr lang="sv-SE" dirty="0"/>
              <a:t>tjänster (VU)</a:t>
            </a:r>
          </a:p>
        </p:txBody>
      </p:sp>
      <p:sp>
        <p:nvSpPr>
          <p:cNvPr id="5124" name="Platshållare för text 3"/>
          <p:cNvSpPr>
            <a:spLocks noGrp="1"/>
          </p:cNvSpPr>
          <p:nvPr>
            <p:ph type="body" sz="quarter" idx="10"/>
          </p:nvPr>
        </p:nvSpPr>
        <p:spPr>
          <a:xfrm>
            <a:off x="825500" y="1299990"/>
            <a:ext cx="7459184" cy="4224510"/>
          </a:xfrm>
        </p:spPr>
        <p:txBody>
          <a:bodyPr/>
          <a:lstStyle/>
          <a:p>
            <a:pPr marL="342900" indent="-342900">
              <a:spcBef>
                <a:spcPct val="0"/>
              </a:spcBef>
              <a:spcAft>
                <a:spcPts val="1100"/>
              </a:spcAft>
              <a:buClr>
                <a:schemeClr val="accent6"/>
              </a:buClr>
              <a:buFont typeface="Wingdings" panose="05000000000000000000" pitchFamily="2" charset="2"/>
              <a:buChar char="§"/>
            </a:pPr>
            <a:r>
              <a:rPr lang="sv-SE" dirty="0" smtClean="0"/>
              <a:t>Stöd/rådgivning </a:t>
            </a:r>
            <a:r>
              <a:rPr lang="sv-SE" dirty="0"/>
              <a:t>eller att ta ansvar för ett specificerat resultat med eller utan deltagande av myndighetens personal. </a:t>
            </a:r>
            <a:endParaRPr lang="sv-SE" dirty="0" smtClean="0"/>
          </a:p>
          <a:p>
            <a:pPr marL="342900" indent="-342900">
              <a:spcBef>
                <a:spcPct val="0"/>
              </a:spcBef>
              <a:spcAft>
                <a:spcPts val="1100"/>
              </a:spcAft>
              <a:buClr>
                <a:schemeClr val="accent6"/>
              </a:buClr>
              <a:buFont typeface="Wingdings" panose="05000000000000000000" pitchFamily="2" charset="2"/>
              <a:buChar char="§"/>
            </a:pPr>
            <a:r>
              <a:rPr lang="sv-SE" dirty="0" smtClean="0"/>
              <a:t>Stöd </a:t>
            </a:r>
            <a:r>
              <a:rPr lang="sv-SE" dirty="0"/>
              <a:t>vid styrning, projektledning, </a:t>
            </a:r>
            <a:r>
              <a:rPr lang="sv-SE" dirty="0" smtClean="0"/>
              <a:t>prioriteringar</a:t>
            </a:r>
          </a:p>
          <a:p>
            <a:pPr marL="342900" indent="-342900">
              <a:spcBef>
                <a:spcPct val="0"/>
              </a:spcBef>
              <a:spcAft>
                <a:spcPts val="1100"/>
              </a:spcAft>
              <a:buClr>
                <a:schemeClr val="accent6"/>
              </a:buClr>
              <a:buFont typeface="Wingdings" panose="05000000000000000000" pitchFamily="2" charset="2"/>
              <a:buChar char="§"/>
            </a:pPr>
            <a:r>
              <a:rPr lang="sv-SE" dirty="0" smtClean="0"/>
              <a:t>Stå </a:t>
            </a:r>
            <a:r>
              <a:rPr lang="sv-SE" dirty="0"/>
              <a:t>för helhetssyn samt samordning av </a:t>
            </a:r>
            <a:r>
              <a:rPr lang="sv-SE" dirty="0" smtClean="0"/>
              <a:t>utveckling.</a:t>
            </a:r>
            <a:endParaRPr lang="sv-SE" dirty="0"/>
          </a:p>
          <a:p>
            <a:pPr marL="342900" indent="-342900">
              <a:spcBef>
                <a:spcPct val="0"/>
              </a:spcBef>
              <a:spcAft>
                <a:spcPts val="1100"/>
              </a:spcAft>
              <a:buClr>
                <a:schemeClr val="accent6"/>
              </a:buClr>
              <a:buFont typeface="Wingdings" panose="05000000000000000000" pitchFamily="2" charset="2"/>
              <a:buChar char="§"/>
            </a:pPr>
            <a:r>
              <a:rPr lang="sv-SE" dirty="0" smtClean="0"/>
              <a:t>Framtagning </a:t>
            </a:r>
            <a:r>
              <a:rPr lang="sv-SE" dirty="0"/>
              <a:t>av underlag, dokumentation, rapporter, m.m. samt stöd vid operativt </a:t>
            </a:r>
            <a:r>
              <a:rPr lang="sv-SE" dirty="0" smtClean="0"/>
              <a:t>genomförande</a:t>
            </a:r>
          </a:p>
          <a:p>
            <a:pPr marL="342900" indent="-342900">
              <a:spcBef>
                <a:spcPct val="0"/>
              </a:spcBef>
              <a:spcAft>
                <a:spcPts val="1100"/>
              </a:spcAft>
              <a:buClr>
                <a:schemeClr val="accent6"/>
              </a:buClr>
              <a:buFont typeface="Wingdings" panose="05000000000000000000" pitchFamily="2" charset="2"/>
              <a:buChar char="§"/>
            </a:pPr>
            <a:r>
              <a:rPr lang="sv-SE" dirty="0" smtClean="0"/>
              <a:t>Aktivt </a:t>
            </a:r>
            <a:r>
              <a:rPr lang="sv-SE" dirty="0"/>
              <a:t>driva beslutade förändringar. </a:t>
            </a:r>
            <a:endParaRPr lang="sv-SE" dirty="0" smtClean="0"/>
          </a:p>
          <a:p>
            <a:pPr marL="342900" indent="-342900">
              <a:spcBef>
                <a:spcPct val="0"/>
              </a:spcBef>
              <a:spcAft>
                <a:spcPts val="1100"/>
              </a:spcAft>
              <a:buClr>
                <a:schemeClr val="accent6"/>
              </a:buClr>
              <a:buFont typeface="Wingdings" panose="05000000000000000000" pitchFamily="2" charset="2"/>
              <a:buChar char="§"/>
            </a:pPr>
            <a:r>
              <a:rPr lang="sv-SE" dirty="0" smtClean="0"/>
              <a:t>Stöd </a:t>
            </a:r>
            <a:r>
              <a:rPr lang="sv-SE" dirty="0"/>
              <a:t>vid prioritering och genomförande av </a:t>
            </a:r>
            <a:r>
              <a:rPr lang="sv-SE" dirty="0" smtClean="0"/>
              <a:t>utvecklingsinsatser</a:t>
            </a:r>
          </a:p>
          <a:p>
            <a:pPr marL="342900" indent="-342900">
              <a:spcBef>
                <a:spcPct val="0"/>
              </a:spcBef>
              <a:spcAft>
                <a:spcPts val="1100"/>
              </a:spcAft>
              <a:buClr>
                <a:schemeClr val="accent6"/>
              </a:buClr>
              <a:buFont typeface="Wingdings" panose="05000000000000000000" pitchFamily="2" charset="2"/>
              <a:buChar char="§"/>
            </a:pPr>
            <a:r>
              <a:rPr lang="sv-SE" dirty="0" smtClean="0"/>
              <a:t>Stöd </a:t>
            </a:r>
            <a:r>
              <a:rPr lang="sv-SE" dirty="0"/>
              <a:t>och samordning vid utveckling. </a:t>
            </a:r>
            <a:endParaRPr lang="sv-SE" dirty="0" smtClean="0"/>
          </a:p>
          <a:p>
            <a:pPr marL="342900" indent="-342900">
              <a:spcBef>
                <a:spcPct val="0"/>
              </a:spcBef>
              <a:spcAft>
                <a:spcPts val="1100"/>
              </a:spcAft>
              <a:buClr>
                <a:schemeClr val="accent6"/>
              </a:buClr>
              <a:buFont typeface="Wingdings" panose="05000000000000000000" pitchFamily="2" charset="2"/>
              <a:buChar char="§"/>
            </a:pPr>
            <a:r>
              <a:rPr lang="sv-SE" dirty="0" smtClean="0"/>
              <a:t>Stöd </a:t>
            </a:r>
            <a:r>
              <a:rPr lang="sv-SE" dirty="0"/>
              <a:t>till chefer/ledare och andra vid förändringar.</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270907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Omfattning </a:t>
            </a:r>
            <a:r>
              <a:rPr lang="sv-SE" dirty="0"/>
              <a:t>tjänster (VU)</a:t>
            </a:r>
          </a:p>
        </p:txBody>
      </p:sp>
      <p:sp>
        <p:nvSpPr>
          <p:cNvPr id="5124" name="Platshållare för text 3"/>
          <p:cNvSpPr>
            <a:spLocks noGrp="1"/>
          </p:cNvSpPr>
          <p:nvPr>
            <p:ph type="body" sz="quarter" idx="10"/>
          </p:nvPr>
        </p:nvSpPr>
        <p:spPr>
          <a:xfrm>
            <a:off x="825500" y="1253067"/>
            <a:ext cx="7459184" cy="4271433"/>
          </a:xfrm>
        </p:spPr>
        <p:txBody>
          <a:bodyPr/>
          <a:lstStyle/>
          <a:p>
            <a:pPr marL="0" indent="0">
              <a:buNone/>
            </a:pPr>
            <a:r>
              <a:rPr lang="sv-SE" dirty="0"/>
              <a:t>Exempel på områden</a:t>
            </a:r>
            <a:r>
              <a:rPr lang="sv-SE" dirty="0" smtClean="0"/>
              <a:t>:</a:t>
            </a:r>
          </a:p>
          <a:p>
            <a:pPr marL="0" indent="0">
              <a:buNone/>
            </a:pPr>
            <a:endParaRPr lang="sv-SE" dirty="0"/>
          </a:p>
          <a:p>
            <a:pPr marL="342900" indent="-342900">
              <a:spcBef>
                <a:spcPct val="0"/>
              </a:spcBef>
              <a:spcAft>
                <a:spcPts val="1100"/>
              </a:spcAft>
              <a:buClr>
                <a:schemeClr val="accent6"/>
              </a:buClr>
              <a:buFont typeface="Wingdings" panose="05000000000000000000" pitchFamily="2" charset="2"/>
              <a:buChar char="§"/>
            </a:pPr>
            <a:r>
              <a:rPr lang="sv-SE" dirty="0"/>
              <a:t>Översyn av mål för verksamheten, visioner, värdegrund inom staten, styrformer och styrdokument, myndighetsstrategi, policy</a:t>
            </a:r>
          </a:p>
          <a:p>
            <a:pPr marL="342900" indent="-342900">
              <a:spcBef>
                <a:spcPct val="0"/>
              </a:spcBef>
              <a:spcAft>
                <a:spcPts val="1100"/>
              </a:spcAft>
              <a:buClr>
                <a:schemeClr val="accent6"/>
              </a:buClr>
              <a:buFont typeface="Wingdings" panose="05000000000000000000" pitchFamily="2" charset="2"/>
              <a:buChar char="§"/>
            </a:pPr>
            <a:r>
              <a:rPr lang="sv-SE" dirty="0"/>
              <a:t>Processöversyn</a:t>
            </a:r>
          </a:p>
          <a:p>
            <a:pPr marL="342900" indent="-342900">
              <a:spcBef>
                <a:spcPct val="0"/>
              </a:spcBef>
              <a:spcAft>
                <a:spcPts val="1100"/>
              </a:spcAft>
              <a:buClr>
                <a:schemeClr val="accent6"/>
              </a:buClr>
              <a:buFont typeface="Wingdings" panose="05000000000000000000" pitchFamily="2" charset="2"/>
              <a:buChar char="§"/>
            </a:pPr>
            <a:r>
              <a:rPr lang="sv-SE" dirty="0"/>
              <a:t>Verksamhetsplanering</a:t>
            </a:r>
          </a:p>
          <a:p>
            <a:pPr marL="342900" indent="-342900">
              <a:spcBef>
                <a:spcPct val="0"/>
              </a:spcBef>
              <a:spcAft>
                <a:spcPts val="1100"/>
              </a:spcAft>
              <a:buClr>
                <a:schemeClr val="accent6"/>
              </a:buClr>
              <a:buFont typeface="Wingdings" panose="05000000000000000000" pitchFamily="2" charset="2"/>
              <a:buChar char="§"/>
            </a:pPr>
            <a:r>
              <a:rPr lang="sv-SE" dirty="0"/>
              <a:t>Förändringsledning</a:t>
            </a:r>
          </a:p>
          <a:p>
            <a:pPr marL="342900" indent="-342900">
              <a:spcBef>
                <a:spcPct val="0"/>
              </a:spcBef>
              <a:spcAft>
                <a:spcPts val="1100"/>
              </a:spcAft>
              <a:buClr>
                <a:schemeClr val="accent6"/>
              </a:buClr>
              <a:buFont typeface="Wingdings" panose="05000000000000000000" pitchFamily="2" charset="2"/>
              <a:buChar char="§"/>
            </a:pPr>
            <a:r>
              <a:rPr lang="sv-SE" dirty="0"/>
              <a:t>Uppföljningar, utvärdering av genomförda förändring</a:t>
            </a:r>
          </a:p>
          <a:p>
            <a:pPr marL="342900" indent="-342900">
              <a:spcBef>
                <a:spcPct val="0"/>
              </a:spcBef>
              <a:spcAft>
                <a:spcPts val="1100"/>
              </a:spcAft>
              <a:buClr>
                <a:schemeClr val="accent6"/>
              </a:buClr>
              <a:buFont typeface="Wingdings" panose="05000000000000000000" pitchFamily="2" charset="2"/>
              <a:buChar char="§"/>
            </a:pPr>
            <a:r>
              <a:rPr lang="sv-SE" dirty="0"/>
              <a:t>Nyttoberäkning, nyttoanalys, konsekvensanalys, riskbedömning</a:t>
            </a:r>
          </a:p>
          <a:p>
            <a:pPr marL="342900" indent="-342900">
              <a:spcBef>
                <a:spcPct val="0"/>
              </a:spcBef>
              <a:spcAft>
                <a:spcPts val="1100"/>
              </a:spcAft>
              <a:buClr>
                <a:schemeClr val="accent6"/>
              </a:buClr>
              <a:buFont typeface="Wingdings" panose="05000000000000000000" pitchFamily="2" charset="2"/>
              <a:buChar char="§"/>
            </a:pPr>
            <a:r>
              <a:rPr lang="sv-SE" dirty="0"/>
              <a:t>Strategi och utvecklingsbehov avseende externa intressenter, medborgare, kunder, t.ex. interaktion, kundmöten, samverkan mellan organisationer</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215168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fontAlgn="auto">
              <a:spcAft>
                <a:spcPts val="0"/>
              </a:spcAft>
              <a:defRPr/>
            </a:pPr>
            <a:r>
              <a:rPr lang="sv-SE" dirty="0" smtClean="0"/>
              <a:t>Omfattning </a:t>
            </a:r>
            <a:r>
              <a:rPr lang="sv-SE" dirty="0"/>
              <a:t>tjänster (VU)</a:t>
            </a:r>
          </a:p>
        </p:txBody>
      </p:sp>
      <p:sp>
        <p:nvSpPr>
          <p:cNvPr id="5124" name="Platshållare för text 3"/>
          <p:cNvSpPr>
            <a:spLocks noGrp="1"/>
          </p:cNvSpPr>
          <p:nvPr>
            <p:ph type="body" sz="quarter" idx="10"/>
          </p:nvPr>
        </p:nvSpPr>
        <p:spPr>
          <a:xfrm>
            <a:off x="825500" y="1562100"/>
            <a:ext cx="7459184" cy="3962400"/>
          </a:xfrm>
        </p:spPr>
        <p:txBody>
          <a:bodyPr/>
          <a:lstStyle/>
          <a:p>
            <a:pPr marL="0" indent="0">
              <a:buNone/>
            </a:pPr>
            <a:r>
              <a:rPr lang="sv-SE" dirty="0"/>
              <a:t>Exempel på områden:</a:t>
            </a:r>
          </a:p>
          <a:p>
            <a:pPr marL="342900" indent="-342900">
              <a:spcBef>
                <a:spcPct val="0"/>
              </a:spcBef>
              <a:spcAft>
                <a:spcPts val="1100"/>
              </a:spcAft>
              <a:buClr>
                <a:schemeClr val="accent6"/>
              </a:buClr>
              <a:buFont typeface="Wingdings" panose="05000000000000000000" pitchFamily="2" charset="2"/>
              <a:buChar char="§"/>
            </a:pPr>
            <a:r>
              <a:rPr lang="sv-SE" dirty="0"/>
              <a:t>Kommunikation internt i samband med uppdraget</a:t>
            </a:r>
          </a:p>
          <a:p>
            <a:pPr marL="342900" indent="-342900">
              <a:spcBef>
                <a:spcPct val="0"/>
              </a:spcBef>
              <a:spcAft>
                <a:spcPts val="1100"/>
              </a:spcAft>
              <a:buClr>
                <a:schemeClr val="accent6"/>
              </a:buClr>
              <a:buFont typeface="Wingdings" panose="05000000000000000000" pitchFamily="2" charset="2"/>
              <a:buChar char="§"/>
            </a:pPr>
            <a:r>
              <a:rPr lang="sv-SE" dirty="0"/>
              <a:t>Stöd att införa ledningssystem, systemförvaltning</a:t>
            </a:r>
          </a:p>
          <a:p>
            <a:pPr marL="342900" indent="-342900">
              <a:spcBef>
                <a:spcPct val="0"/>
              </a:spcBef>
              <a:spcAft>
                <a:spcPts val="1100"/>
              </a:spcAft>
              <a:buClr>
                <a:schemeClr val="accent6"/>
              </a:buClr>
              <a:buFont typeface="Wingdings" panose="05000000000000000000" pitchFamily="2" charset="2"/>
              <a:buChar char="§"/>
            </a:pPr>
            <a:r>
              <a:rPr lang="sv-SE" dirty="0"/>
              <a:t>Översyn organisationsstrukturer</a:t>
            </a:r>
          </a:p>
          <a:p>
            <a:pPr marL="342900" indent="-342900">
              <a:spcBef>
                <a:spcPct val="0"/>
              </a:spcBef>
              <a:spcAft>
                <a:spcPts val="1100"/>
              </a:spcAft>
              <a:buClr>
                <a:schemeClr val="accent6"/>
              </a:buClr>
              <a:buFont typeface="Wingdings" panose="05000000000000000000" pitchFamily="2" charset="2"/>
              <a:buChar char="§"/>
            </a:pPr>
            <a:r>
              <a:rPr lang="sv-SE" dirty="0"/>
              <a:t>Frågor om förändrade ansvarsförhållanden och roller</a:t>
            </a:r>
          </a:p>
          <a:p>
            <a:pPr marL="342900" indent="-342900">
              <a:spcBef>
                <a:spcPct val="0"/>
              </a:spcBef>
              <a:spcAft>
                <a:spcPts val="1100"/>
              </a:spcAft>
              <a:buClr>
                <a:schemeClr val="accent6"/>
              </a:buClr>
              <a:buFont typeface="Wingdings" panose="05000000000000000000" pitchFamily="2" charset="2"/>
              <a:buChar char="§"/>
            </a:pPr>
            <a:r>
              <a:rPr lang="sv-SE" dirty="0"/>
              <a:t>Ekonomistyrning, åtgärder för att nå ekonomisk balans i verksamheten, analys av intäkter och kostnader, nyckeltal, mätetal och metoder för uppföljning</a:t>
            </a:r>
          </a:p>
          <a:p>
            <a:pPr marL="342900" indent="-342900">
              <a:spcBef>
                <a:spcPct val="0"/>
              </a:spcBef>
              <a:spcAft>
                <a:spcPts val="1100"/>
              </a:spcAft>
              <a:buClr>
                <a:schemeClr val="accent6"/>
              </a:buClr>
              <a:buFont typeface="Wingdings" panose="05000000000000000000" pitchFamily="2" charset="2"/>
              <a:buChar char="§"/>
            </a:pPr>
            <a:r>
              <a:rPr lang="sv-SE" dirty="0"/>
              <a:t>Intern kontroll.</a:t>
            </a:r>
          </a:p>
          <a:p>
            <a:endParaRPr lang="en-US" dirty="0"/>
          </a:p>
        </p:txBody>
      </p:sp>
    </p:spTree>
    <p:extLst>
      <p:ext uri="{BB962C8B-B14F-4D97-AF65-F5344CB8AC3E}">
        <p14:creationId xmlns:p14="http://schemas.microsoft.com/office/powerpoint/2010/main" val="2270923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25500" y="274638"/>
            <a:ext cx="7950200" cy="389391"/>
          </a:xfrm>
        </p:spPr>
        <p:txBody>
          <a:bodyPr>
            <a:normAutofit fontScale="90000"/>
          </a:bodyPr>
          <a:lstStyle/>
          <a:p>
            <a:pPr fontAlgn="auto">
              <a:spcAft>
                <a:spcPts val="0"/>
              </a:spcAft>
              <a:defRPr/>
            </a:pPr>
            <a:r>
              <a:rPr lang="sv-SE" dirty="0" smtClean="0"/>
              <a:t>Definition Senior konsult </a:t>
            </a:r>
            <a:r>
              <a:rPr lang="sv-SE" altLang="en-US" dirty="0" smtClean="0">
                <a:latin typeface="Franklin Gothic Book" pitchFamily="34" charset="0"/>
              </a:rPr>
              <a:t>ULV</a:t>
            </a:r>
            <a:endParaRPr lang="sv-SE" dirty="0"/>
          </a:p>
        </p:txBody>
      </p:sp>
      <p:sp>
        <p:nvSpPr>
          <p:cNvPr id="5124" name="Platshållare för text 3"/>
          <p:cNvSpPr>
            <a:spLocks noGrp="1"/>
          </p:cNvSpPr>
          <p:nvPr>
            <p:ph type="body" sz="quarter" idx="10"/>
          </p:nvPr>
        </p:nvSpPr>
        <p:spPr>
          <a:xfrm>
            <a:off x="825500" y="990600"/>
            <a:ext cx="7950200" cy="5421086"/>
          </a:xfrm>
        </p:spPr>
        <p:txBody>
          <a:bodyPr/>
          <a:lstStyle/>
          <a:p>
            <a:pPr marL="629875" lvl="1" indent="-269875">
              <a:spcAft>
                <a:spcPct val="0"/>
              </a:spcAft>
            </a:pPr>
            <a:r>
              <a:rPr lang="sv-SE" sz="1800" dirty="0" smtClean="0"/>
              <a:t>minst </a:t>
            </a:r>
            <a:r>
              <a:rPr lang="sv-SE" sz="1800" dirty="0"/>
              <a:t>10 års erfarenhet av att ha arbetat med utredning och utveckling inom ledning och styrning av verksamhet och organisation </a:t>
            </a:r>
            <a:endParaRPr lang="sv-SE" sz="1800" dirty="0" smtClean="0"/>
          </a:p>
          <a:p>
            <a:pPr marL="629875" lvl="1" indent="-269875">
              <a:spcAft>
                <a:spcPct val="0"/>
              </a:spcAft>
            </a:pPr>
            <a:r>
              <a:rPr lang="sv-SE" sz="1800" dirty="0" smtClean="0"/>
              <a:t>ansvarat </a:t>
            </a:r>
            <a:r>
              <a:rPr lang="sv-SE" sz="1800" dirty="0"/>
              <a:t>för större komplexa </a:t>
            </a:r>
            <a:r>
              <a:rPr lang="sv-SE" sz="1800" dirty="0" smtClean="0"/>
              <a:t>utredningsuppdrag</a:t>
            </a:r>
          </a:p>
          <a:p>
            <a:pPr marL="629875" lvl="1" indent="-269875">
              <a:spcAft>
                <a:spcPct val="0"/>
              </a:spcAft>
            </a:pPr>
            <a:r>
              <a:rPr lang="sv-SE" sz="1800" dirty="0" smtClean="0"/>
              <a:t>minst </a:t>
            </a:r>
            <a:r>
              <a:rPr lang="sv-SE" sz="1800" dirty="0"/>
              <a:t>fyra (4) års dokumenterad konsulterfarenhet med uppdrag inom utredning och </a:t>
            </a:r>
            <a:r>
              <a:rPr lang="sv-SE" sz="1800" dirty="0" smtClean="0"/>
              <a:t>analys</a:t>
            </a:r>
          </a:p>
          <a:p>
            <a:pPr marL="629875" lvl="1" indent="-269875">
              <a:spcAft>
                <a:spcPct val="0"/>
              </a:spcAft>
            </a:pPr>
            <a:r>
              <a:rPr lang="sv-SE" sz="1800" dirty="0" smtClean="0"/>
              <a:t>dokumenterad </a:t>
            </a:r>
            <a:r>
              <a:rPr lang="sv-SE" sz="1800" dirty="0"/>
              <a:t>erfarenhet av att driva utredningar och att ha kundansvar </a:t>
            </a:r>
            <a:r>
              <a:rPr lang="sv-SE" sz="1800" dirty="0" smtClean="0"/>
              <a:t> </a:t>
            </a:r>
          </a:p>
          <a:p>
            <a:pPr marL="629875" lvl="1" indent="-269875">
              <a:spcAft>
                <a:spcPct val="0"/>
              </a:spcAft>
            </a:pPr>
            <a:r>
              <a:rPr lang="sv-SE" sz="1800" dirty="0" smtClean="0"/>
              <a:t>dokumenterad </a:t>
            </a:r>
            <a:r>
              <a:rPr lang="sv-SE" sz="1800" dirty="0"/>
              <a:t>erfarenhet av att arbeta med personer i ledande befattningar </a:t>
            </a:r>
            <a:endParaRPr lang="sv-SE" sz="1800" dirty="0" smtClean="0"/>
          </a:p>
          <a:p>
            <a:pPr marL="629875" lvl="1" indent="-269875">
              <a:spcAft>
                <a:spcPct val="0"/>
              </a:spcAft>
            </a:pPr>
            <a:r>
              <a:rPr lang="sv-SE" sz="1800" dirty="0" smtClean="0"/>
              <a:t>akademisk </a:t>
            </a:r>
            <a:r>
              <a:rPr lang="sv-SE" sz="1800" dirty="0"/>
              <a:t>utbildning </a:t>
            </a:r>
            <a:endParaRPr lang="sv-SE" sz="1800" dirty="0" smtClean="0"/>
          </a:p>
          <a:p>
            <a:pPr marL="629875" lvl="1" indent="-269875">
              <a:spcAft>
                <a:spcPct val="0"/>
              </a:spcAft>
            </a:pPr>
            <a:r>
              <a:rPr lang="sv-SE" sz="1800" dirty="0" smtClean="0"/>
              <a:t>kunskaper </a:t>
            </a:r>
            <a:r>
              <a:rPr lang="sv-SE" sz="1800" dirty="0"/>
              <a:t>om offentlig förvaltning, särskilt </a:t>
            </a:r>
            <a:r>
              <a:rPr lang="sv-SE" sz="1800" dirty="0" smtClean="0"/>
              <a:t>statsförvaltningen</a:t>
            </a:r>
          </a:p>
          <a:p>
            <a:pPr marL="629875" lvl="1" indent="-269875">
              <a:spcAft>
                <a:spcPct val="0"/>
              </a:spcAft>
            </a:pPr>
            <a:r>
              <a:rPr lang="sv-SE" sz="1800" dirty="0" smtClean="0"/>
              <a:t> </a:t>
            </a:r>
            <a:r>
              <a:rPr lang="sv-SE" sz="1800" dirty="0"/>
              <a:t>erfarenhet av effektivitets-, organisations-, styrnings- och finansieringsfrågor i offentlig </a:t>
            </a:r>
            <a:r>
              <a:rPr lang="sv-SE" sz="1800" dirty="0" smtClean="0"/>
              <a:t>verksamhet</a:t>
            </a:r>
          </a:p>
          <a:p>
            <a:pPr marL="629875" lvl="1" indent="-269875">
              <a:spcAft>
                <a:spcPct val="0"/>
              </a:spcAft>
            </a:pPr>
            <a:r>
              <a:rPr lang="sv-SE" sz="1800" dirty="0" smtClean="0"/>
              <a:t>mycket </a:t>
            </a:r>
            <a:r>
              <a:rPr lang="sv-SE" sz="1800" dirty="0"/>
              <a:t>goda kunskaper i etablerade metoder för utredning och </a:t>
            </a:r>
            <a:r>
              <a:rPr lang="sv-SE" sz="1800" dirty="0" smtClean="0"/>
              <a:t>utvärdering</a:t>
            </a:r>
          </a:p>
          <a:p>
            <a:pPr marL="629875" lvl="1" indent="-269875">
              <a:spcAft>
                <a:spcPct val="0"/>
              </a:spcAft>
            </a:pPr>
            <a:r>
              <a:rPr lang="sv-SE" sz="1800" dirty="0" smtClean="0"/>
              <a:t>erfarenhet </a:t>
            </a:r>
            <a:r>
              <a:rPr lang="sv-SE" sz="1800" dirty="0"/>
              <a:t>av utvecklingsfrågor inom det förvaltningspolitiska området. </a:t>
            </a:r>
          </a:p>
          <a:p>
            <a:pPr marL="360000" lvl="1" indent="0">
              <a:spcAft>
                <a:spcPct val="0"/>
              </a:spcAft>
              <a:buNone/>
            </a:pPr>
            <a:endParaRPr lang="sv-SE" sz="1800" dirty="0"/>
          </a:p>
          <a:p>
            <a:pPr marL="360000" lvl="1" indent="0">
              <a:spcAft>
                <a:spcPct val="0"/>
              </a:spcAft>
              <a:buNone/>
            </a:pPr>
            <a:r>
              <a:rPr lang="sv-SE" sz="1800" dirty="0" smtClean="0"/>
              <a:t>Av </a:t>
            </a:r>
            <a:r>
              <a:rPr lang="sv-SE" sz="1800" dirty="0"/>
              <a:t>det redovisade antalet konsulter enligt punkten "Leveranskapacitet konsulter" ska minst femton (15) vara seniora konsulter enligt ovan angiven </a:t>
            </a:r>
            <a:r>
              <a:rPr lang="sv-SE" sz="1800" dirty="0" smtClean="0"/>
              <a:t>definition. </a:t>
            </a:r>
            <a:r>
              <a:rPr lang="sv-SE" sz="1200" dirty="0" smtClean="0"/>
              <a:t>(</a:t>
            </a:r>
            <a:r>
              <a:rPr lang="sv-SE" altLang="en-US" sz="1200" dirty="0" smtClean="0">
                <a:latin typeface="Franklin Gothic Book" pitchFamily="34" charset="0"/>
              </a:rPr>
              <a:t>Inbjudan ULV 3.3.5.8)</a:t>
            </a:r>
          </a:p>
        </p:txBody>
      </p:sp>
    </p:spTree>
    <p:extLst>
      <p:ext uri="{BB962C8B-B14F-4D97-AF65-F5344CB8AC3E}">
        <p14:creationId xmlns:p14="http://schemas.microsoft.com/office/powerpoint/2010/main" val="103129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25500" y="274638"/>
            <a:ext cx="7950200" cy="389391"/>
          </a:xfrm>
        </p:spPr>
        <p:txBody>
          <a:bodyPr>
            <a:normAutofit fontScale="90000"/>
          </a:bodyPr>
          <a:lstStyle/>
          <a:p>
            <a:pPr fontAlgn="auto">
              <a:spcAft>
                <a:spcPts val="0"/>
              </a:spcAft>
              <a:defRPr/>
            </a:pPr>
            <a:r>
              <a:rPr lang="sv-SE" dirty="0" smtClean="0"/>
              <a:t>Definition Senior konsult VU</a:t>
            </a:r>
            <a:endParaRPr lang="sv-SE" dirty="0"/>
          </a:p>
        </p:txBody>
      </p:sp>
      <p:sp>
        <p:nvSpPr>
          <p:cNvPr id="5124" name="Platshållare för text 3"/>
          <p:cNvSpPr>
            <a:spLocks noGrp="1"/>
          </p:cNvSpPr>
          <p:nvPr>
            <p:ph type="body" sz="quarter" idx="10"/>
          </p:nvPr>
        </p:nvSpPr>
        <p:spPr>
          <a:xfrm>
            <a:off x="825500" y="990600"/>
            <a:ext cx="7950200" cy="5421086"/>
          </a:xfrm>
        </p:spPr>
        <p:txBody>
          <a:bodyPr/>
          <a:lstStyle/>
          <a:p>
            <a:pPr marL="629875" lvl="1" indent="-269875">
              <a:spcAft>
                <a:spcPct val="0"/>
              </a:spcAft>
            </a:pPr>
            <a:r>
              <a:rPr lang="sv-SE" dirty="0"/>
              <a:t>minst 8 års erfarenhet av att ha arbetat med verksamhets- och organisationsutveckling</a:t>
            </a:r>
          </a:p>
          <a:p>
            <a:pPr marL="629875" lvl="1" indent="-269875">
              <a:spcAft>
                <a:spcPct val="0"/>
              </a:spcAft>
            </a:pPr>
            <a:r>
              <a:rPr lang="sv-SE" dirty="0"/>
              <a:t>ansvarat för större uppdrag inom området verksamhets- och organisationsutveckling</a:t>
            </a:r>
          </a:p>
          <a:p>
            <a:pPr marL="629875" lvl="1" indent="-269875">
              <a:spcAft>
                <a:spcPct val="0"/>
              </a:spcAft>
            </a:pPr>
            <a:r>
              <a:rPr lang="sv-SE" dirty="0"/>
              <a:t>dokumenterad konsulterfarenhet</a:t>
            </a:r>
          </a:p>
          <a:p>
            <a:pPr marL="629875" lvl="1" indent="-269875">
              <a:spcAft>
                <a:spcPct val="0"/>
              </a:spcAft>
            </a:pPr>
            <a:r>
              <a:rPr lang="sv-SE" dirty="0"/>
              <a:t>dokumenterad erfarenhet av att driva förändringsarbete och att ha kundansvar</a:t>
            </a:r>
          </a:p>
          <a:p>
            <a:pPr marL="629875" lvl="1" indent="-269875">
              <a:spcAft>
                <a:spcPct val="0"/>
              </a:spcAft>
            </a:pPr>
            <a:r>
              <a:rPr lang="sv-SE" dirty="0"/>
              <a:t>dokumenterad erfarenhet av att arbeta med personer i ledande befattningar</a:t>
            </a:r>
          </a:p>
          <a:p>
            <a:pPr marL="629875" lvl="1" indent="-269875">
              <a:spcAft>
                <a:spcPct val="0"/>
              </a:spcAft>
            </a:pPr>
            <a:r>
              <a:rPr lang="sv-SE" dirty="0"/>
              <a:t>dokumenterad erfarenhet från processutveckling. projektstyrning, projektledning</a:t>
            </a:r>
          </a:p>
          <a:p>
            <a:pPr marL="629875" lvl="1" indent="-269875">
              <a:spcAft>
                <a:spcPct val="0"/>
              </a:spcAft>
            </a:pPr>
            <a:r>
              <a:rPr lang="sv-SE" dirty="0"/>
              <a:t>relevant akademisk utbildning.</a:t>
            </a:r>
          </a:p>
          <a:p>
            <a:pPr marL="360000" lvl="1" indent="0">
              <a:spcAft>
                <a:spcPct val="0"/>
              </a:spcAft>
              <a:buNone/>
            </a:pPr>
            <a:endParaRPr lang="sv-SE" sz="1800" dirty="0"/>
          </a:p>
          <a:p>
            <a:pPr marL="360000" lvl="1" indent="0">
              <a:spcAft>
                <a:spcPct val="0"/>
              </a:spcAft>
              <a:buNone/>
            </a:pPr>
            <a:r>
              <a:rPr lang="sv-SE" dirty="0"/>
              <a:t>Av det redovisade antalet konsulter enligt punkten "Leveranskapacitet konsulter" ska </a:t>
            </a:r>
            <a:r>
              <a:rPr lang="sv-SE" dirty="0" smtClean="0"/>
              <a:t>minst femton </a:t>
            </a:r>
            <a:r>
              <a:rPr lang="sv-SE" dirty="0"/>
              <a:t>(15) vara seniora konsulter enligt ovan angiven definition</a:t>
            </a:r>
            <a:r>
              <a:rPr lang="sv-SE" dirty="0" smtClean="0"/>
              <a:t>. </a:t>
            </a:r>
            <a:r>
              <a:rPr lang="sv-SE" sz="1200" dirty="0" smtClean="0"/>
              <a:t>(</a:t>
            </a:r>
            <a:r>
              <a:rPr lang="sv-SE" altLang="en-US" sz="1200" dirty="0" smtClean="0">
                <a:latin typeface="Franklin Gothic Book" pitchFamily="34" charset="0"/>
              </a:rPr>
              <a:t>Inbjudan VU 3.3.5.9)</a:t>
            </a:r>
          </a:p>
        </p:txBody>
      </p:sp>
    </p:spTree>
    <p:extLst>
      <p:ext uri="{BB962C8B-B14F-4D97-AF65-F5344CB8AC3E}">
        <p14:creationId xmlns:p14="http://schemas.microsoft.com/office/powerpoint/2010/main" val="1721043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upp 3"/>
          <p:cNvGrpSpPr>
            <a:grpSpLocks/>
          </p:cNvGrpSpPr>
          <p:nvPr/>
        </p:nvGrpSpPr>
        <p:grpSpPr bwMode="auto">
          <a:xfrm>
            <a:off x="0" y="3108960"/>
            <a:ext cx="9144000" cy="2259874"/>
            <a:chOff x="0" y="3467100"/>
            <a:chExt cx="9144000" cy="2171700"/>
          </a:xfrm>
        </p:grpSpPr>
        <p:sp>
          <p:nvSpPr>
            <p:cNvPr id="9" name="Rektangel 8"/>
            <p:cNvSpPr/>
            <p:nvPr/>
          </p:nvSpPr>
          <p:spPr>
            <a:xfrm>
              <a:off x="0" y="3467100"/>
              <a:ext cx="9144000" cy="2171700"/>
            </a:xfrm>
            <a:prstGeom prst="rect">
              <a:avLst/>
            </a:prstGeom>
            <a:solidFill>
              <a:srgbClr val="006992">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textruta 4"/>
            <p:cNvSpPr txBox="1">
              <a:spLocks noChangeArrowheads="1"/>
            </p:cNvSpPr>
            <p:nvPr/>
          </p:nvSpPr>
          <p:spPr bwMode="auto">
            <a:xfrm>
              <a:off x="1041400" y="3759200"/>
              <a:ext cx="6362700" cy="6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sv-SE" sz="4000" kern="100" spc="-100" dirty="0" smtClean="0">
                  <a:solidFill>
                    <a:schemeClr val="bg1"/>
                  </a:solidFill>
                  <a:latin typeface="Franklin Gothic Book" charset="0"/>
                  <a:cs typeface="Franklin Gothic Book" charset="0"/>
                </a:rPr>
                <a:t>Fruktstund</a:t>
              </a:r>
              <a:endParaRPr lang="sv-SE" sz="4000" kern="100" spc="-100" dirty="0">
                <a:solidFill>
                  <a:schemeClr val="bg1"/>
                </a:solidFill>
                <a:latin typeface="Franklin Gothic Book" charset="0"/>
                <a:cs typeface="Franklin Gothic Book" charset="0"/>
              </a:endParaRPr>
            </a:p>
          </p:txBody>
        </p:sp>
      </p:grpSp>
    </p:spTree>
    <p:extLst>
      <p:ext uri="{BB962C8B-B14F-4D97-AF65-F5344CB8AC3E}">
        <p14:creationId xmlns:p14="http://schemas.microsoft.com/office/powerpoint/2010/main" val="35161799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
            </a:r>
            <a:br>
              <a:rPr lang="sv-SE" dirty="0" smtClean="0"/>
            </a:br>
            <a:r>
              <a:rPr lang="sv-SE" sz="4400" dirty="0">
                <a:latin typeface="+mn-lt"/>
              </a:rPr>
              <a:t>Statens inköpscentral – vårt uppdrag</a:t>
            </a:r>
            <a:r>
              <a:rPr lang="sv-SE" sz="4400" b="1" dirty="0">
                <a:solidFill>
                  <a:srgbClr val="E07800"/>
                </a:solidFill>
                <a:latin typeface="Franklin Gothic Book" panose="020B0503020102020204" pitchFamily="34" charset="0"/>
              </a:rPr>
              <a:t/>
            </a:r>
            <a:br>
              <a:rPr lang="sv-SE" sz="4400" b="1" dirty="0">
                <a:solidFill>
                  <a:srgbClr val="E07800"/>
                </a:solidFill>
                <a:latin typeface="Franklin Gothic Book" panose="020B0503020102020204" pitchFamily="34" charset="0"/>
              </a:rPr>
            </a:br>
            <a:endParaRPr lang="sv-SE" sz="4400" b="1" dirty="0">
              <a:solidFill>
                <a:srgbClr val="E07800"/>
              </a:solidFill>
              <a:latin typeface="Franklin Gothic Book" panose="020B0503020102020204" pitchFamily="34" charset="0"/>
            </a:endParaRPr>
          </a:p>
        </p:txBody>
      </p:sp>
      <p:sp>
        <p:nvSpPr>
          <p:cNvPr id="3" name="Platshållare för innehåll 2"/>
          <p:cNvSpPr>
            <a:spLocks noGrp="1"/>
          </p:cNvSpPr>
          <p:nvPr>
            <p:ph sz="half" idx="1"/>
          </p:nvPr>
        </p:nvSpPr>
        <p:spPr>
          <a:xfrm>
            <a:off x="539552" y="1484784"/>
            <a:ext cx="4464496" cy="4104456"/>
          </a:xfrm>
        </p:spPr>
        <p:txBody>
          <a:bodyPr>
            <a:normAutofit/>
          </a:bodyPr>
          <a:lstStyle/>
          <a:p>
            <a:pPr marL="0" indent="0">
              <a:spcAft>
                <a:spcPct val="0"/>
              </a:spcAft>
              <a:buNone/>
            </a:pPr>
            <a:endParaRPr lang="sv-SE" altLang="sv-SE" sz="2000" dirty="0">
              <a:latin typeface="Franklin Gothic Book" pitchFamily="34" charset="0"/>
            </a:endParaRPr>
          </a:p>
          <a:p>
            <a:pPr marL="0" indent="0">
              <a:spcAft>
                <a:spcPct val="0"/>
              </a:spcAft>
              <a:buNone/>
            </a:pPr>
            <a:r>
              <a:rPr lang="sv-SE" sz="2000" dirty="0" smtClean="0">
                <a:latin typeface="Franklin Gothic Book" pitchFamily="34" charset="0"/>
                <a:cs typeface="Franklin Gothic Book" pitchFamily="34" charset="0"/>
              </a:rPr>
              <a:t>Myndigheten </a:t>
            </a:r>
            <a:r>
              <a:rPr lang="sv-SE" sz="2000" dirty="0">
                <a:latin typeface="Franklin Gothic Book" pitchFamily="34" charset="0"/>
                <a:cs typeface="Franklin Gothic Book" pitchFamily="34" charset="0"/>
              </a:rPr>
              <a:t>ska verka för att bästa möjliga villkor skapas för myndigheternas anskaffning av varor och tjänster. </a:t>
            </a:r>
            <a:endParaRPr lang="sv-SE" sz="2000" dirty="0" smtClean="0">
              <a:latin typeface="Franklin Gothic Book" pitchFamily="34" charset="0"/>
              <a:cs typeface="Franklin Gothic Book" pitchFamily="34" charset="0"/>
            </a:endParaRPr>
          </a:p>
          <a:p>
            <a:pPr marL="0" indent="0">
              <a:spcAft>
                <a:spcPct val="0"/>
              </a:spcAft>
              <a:buNone/>
            </a:pPr>
            <a:endParaRPr lang="sv-SE" sz="2000" dirty="0">
              <a:latin typeface="Franklin Gothic Book" pitchFamily="34" charset="0"/>
              <a:cs typeface="Franklin Gothic Book" pitchFamily="34" charset="0"/>
            </a:endParaRPr>
          </a:p>
          <a:p>
            <a:pPr marL="0" indent="0">
              <a:spcAft>
                <a:spcPct val="0"/>
              </a:spcAft>
              <a:buNone/>
            </a:pPr>
            <a:r>
              <a:rPr lang="sv-SE" sz="2000" dirty="0" smtClean="0">
                <a:latin typeface="Franklin Gothic Book" pitchFamily="34" charset="0"/>
                <a:cs typeface="Franklin Gothic Book" pitchFamily="34" charset="0"/>
              </a:rPr>
              <a:t>Inom </a:t>
            </a:r>
            <a:r>
              <a:rPr lang="sv-SE" sz="2000" dirty="0">
                <a:latin typeface="Franklin Gothic Book" pitchFamily="34" charset="0"/>
                <a:cs typeface="Franklin Gothic Book" pitchFamily="34" charset="0"/>
              </a:rPr>
              <a:t>området informationsteknik ska myndigheten särskilt beakta förvaltningsgemensamma standarder samt intresset av innovationer och teknikneutrala lösningar</a:t>
            </a:r>
            <a:r>
              <a:rPr lang="sv-SE" altLang="sv-SE" sz="2000" dirty="0">
                <a:latin typeface="Franklin Gothic Book" pitchFamily="34" charset="0"/>
                <a:cs typeface="Franklin Gothic Book" pitchFamily="34" charset="0"/>
              </a:rPr>
              <a:t>. </a:t>
            </a:r>
          </a:p>
          <a:p>
            <a:pPr marL="0" indent="0">
              <a:spcAft>
                <a:spcPct val="0"/>
              </a:spcAft>
              <a:buSzTx/>
              <a:buNone/>
            </a:pPr>
            <a:endParaRPr lang="sv-SE" altLang="sv-SE" sz="2000" dirty="0">
              <a:latin typeface="Franklin Gothic Book" pitchFamily="34" charset="0"/>
              <a:cs typeface="Franklin Gothic Book" pitchFamily="34" charset="0"/>
            </a:endParaRPr>
          </a:p>
          <a:p>
            <a:endParaRPr lang="sv-SE" sz="2000" dirty="0">
              <a:latin typeface="Franklin Gothic Book" panose="020B0503020102020204" pitchFamily="34" charset="0"/>
            </a:endParaRPr>
          </a:p>
        </p:txBody>
      </p:sp>
      <p:pic>
        <p:nvPicPr>
          <p:cNvPr id="6" name="Platshållare för innehåll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056162" y="2204864"/>
            <a:ext cx="3390528" cy="2260352"/>
          </a:xfrm>
          <a:prstGeom prst="rect">
            <a:avLst/>
          </a:prstGeom>
        </p:spPr>
      </p:pic>
    </p:spTree>
    <p:extLst>
      <p:ext uri="{BB962C8B-B14F-4D97-AF65-F5344CB8AC3E}">
        <p14:creationId xmlns:p14="http://schemas.microsoft.com/office/powerpoint/2010/main" val="2393745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upp 3"/>
          <p:cNvGrpSpPr>
            <a:grpSpLocks/>
          </p:cNvGrpSpPr>
          <p:nvPr/>
        </p:nvGrpSpPr>
        <p:grpSpPr bwMode="auto">
          <a:xfrm>
            <a:off x="0" y="3108960"/>
            <a:ext cx="9144000" cy="2259874"/>
            <a:chOff x="0" y="3467100"/>
            <a:chExt cx="9144000" cy="2171700"/>
          </a:xfrm>
        </p:grpSpPr>
        <p:sp>
          <p:nvSpPr>
            <p:cNvPr id="9" name="Rektangel 8"/>
            <p:cNvSpPr/>
            <p:nvPr/>
          </p:nvSpPr>
          <p:spPr>
            <a:xfrm>
              <a:off x="0" y="3467100"/>
              <a:ext cx="9144000" cy="2171700"/>
            </a:xfrm>
            <a:prstGeom prst="rect">
              <a:avLst/>
            </a:prstGeom>
            <a:solidFill>
              <a:srgbClr val="006992">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textruta 4"/>
            <p:cNvSpPr txBox="1">
              <a:spLocks noChangeArrowheads="1"/>
            </p:cNvSpPr>
            <p:nvPr/>
          </p:nvSpPr>
          <p:spPr bwMode="auto">
            <a:xfrm>
              <a:off x="1041400" y="3759200"/>
              <a:ext cx="6362700" cy="168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sv-SE" sz="4000" kern="100" spc="-100" dirty="0" smtClean="0">
                  <a:solidFill>
                    <a:schemeClr val="bg1"/>
                  </a:solidFill>
                  <a:latin typeface="Franklin Gothic Book" charset="0"/>
                  <a:cs typeface="Franklin Gothic Book" charset="0"/>
                </a:rPr>
                <a:t>Managementtjänster – Utveckling chef, grupp. Kompetensförsörjning</a:t>
              </a:r>
              <a:endParaRPr lang="sv-SE" sz="4000" kern="100" spc="-100" dirty="0">
                <a:solidFill>
                  <a:schemeClr val="bg1"/>
                </a:solidFill>
                <a:latin typeface="Franklin Gothic Book" charset="0"/>
                <a:cs typeface="Franklin Gothic Book" charset="0"/>
              </a:endParaRPr>
            </a:p>
          </p:txBody>
        </p:sp>
      </p:grpSp>
    </p:spTree>
    <p:extLst>
      <p:ext uri="{BB962C8B-B14F-4D97-AF65-F5344CB8AC3E}">
        <p14:creationId xmlns:p14="http://schemas.microsoft.com/office/powerpoint/2010/main" val="32352270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Formalia</a:t>
            </a:r>
            <a:endParaRPr lang="sv-SE" dirty="0"/>
          </a:p>
        </p:txBody>
      </p:sp>
      <p:sp>
        <p:nvSpPr>
          <p:cNvPr id="3" name="Platshållare för innehåll 2"/>
          <p:cNvSpPr>
            <a:spLocks noGrp="1"/>
          </p:cNvSpPr>
          <p:nvPr>
            <p:ph idx="1"/>
          </p:nvPr>
        </p:nvSpPr>
        <p:spPr/>
        <p:txBody>
          <a:bodyPr/>
          <a:lstStyle/>
          <a:p>
            <a:r>
              <a:rPr lang="sv-SE" dirty="0"/>
              <a:t>Tilldelningsbeslut </a:t>
            </a:r>
            <a:r>
              <a:rPr lang="sv-SE" dirty="0" smtClean="0"/>
              <a:t>fattades den 3 juni </a:t>
            </a:r>
            <a:r>
              <a:rPr lang="sv-SE" dirty="0"/>
              <a:t>2016. Ett företag </a:t>
            </a:r>
            <a:r>
              <a:rPr lang="sv-SE" dirty="0" smtClean="0"/>
              <a:t>har begärt överprövning av selekteringsbeslutet</a:t>
            </a:r>
            <a:endParaRPr lang="sv-SE" dirty="0"/>
          </a:p>
          <a:p>
            <a:r>
              <a:rPr lang="sv-SE" dirty="0" smtClean="0"/>
              <a:t>Enligt upphandlingsunderlagen kommer ramavtalet att gälla under 18 månader</a:t>
            </a:r>
          </a:p>
          <a:p>
            <a:r>
              <a:rPr lang="sv-SE" dirty="0" smtClean="0"/>
              <a:t>Förlängningsoption finns på ytterligare 30 månader</a:t>
            </a:r>
          </a:p>
          <a:p>
            <a:r>
              <a:rPr lang="sv-SE" dirty="0" smtClean="0"/>
              <a:t>Upphandling med selektivt förfarande.</a:t>
            </a:r>
            <a:endParaRPr lang="sv-SE" dirty="0"/>
          </a:p>
        </p:txBody>
      </p:sp>
    </p:spTree>
    <p:extLst>
      <p:ext uri="{BB962C8B-B14F-4D97-AF65-F5344CB8AC3E}">
        <p14:creationId xmlns:p14="http://schemas.microsoft.com/office/powerpoint/2010/main" val="3428995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Leverantörer</a:t>
            </a:r>
            <a:endParaRPr lang="sv-SE" dirty="0"/>
          </a:p>
        </p:txBody>
      </p:sp>
      <p:sp>
        <p:nvSpPr>
          <p:cNvPr id="3" name="Platshållare för innehåll 2"/>
          <p:cNvSpPr>
            <a:spLocks noGrp="1"/>
          </p:cNvSpPr>
          <p:nvPr>
            <p:ph idx="1"/>
          </p:nvPr>
        </p:nvSpPr>
        <p:spPr/>
        <p:txBody>
          <a:bodyPr/>
          <a:lstStyle/>
          <a:p>
            <a:r>
              <a:rPr lang="sv-SE" dirty="0"/>
              <a:t>Ekan Aktiebolag</a:t>
            </a:r>
          </a:p>
          <a:p>
            <a:r>
              <a:rPr lang="sv-SE" dirty="0" err="1"/>
              <a:t>Ernst&amp;Young</a:t>
            </a:r>
            <a:r>
              <a:rPr lang="sv-SE" dirty="0"/>
              <a:t> Aktiebolag</a:t>
            </a:r>
          </a:p>
          <a:p>
            <a:r>
              <a:rPr lang="sv-SE" dirty="0"/>
              <a:t>Gaia Ledarship AB</a:t>
            </a:r>
          </a:p>
          <a:p>
            <a:r>
              <a:rPr lang="sv-SE" dirty="0" err="1"/>
              <a:t>Indea</a:t>
            </a:r>
            <a:r>
              <a:rPr lang="sv-SE" dirty="0"/>
              <a:t> AB</a:t>
            </a:r>
          </a:p>
          <a:p>
            <a:r>
              <a:rPr lang="sv-SE" dirty="0"/>
              <a:t>IPF - Institutet för Personal- och Företagsutveckling</a:t>
            </a:r>
          </a:p>
          <a:p>
            <a:r>
              <a:rPr lang="sv-SE" dirty="0"/>
              <a:t>Riddarfjärden </a:t>
            </a:r>
            <a:r>
              <a:rPr lang="sv-SE" dirty="0" err="1"/>
              <a:t>Ledarskap&amp;Utveckling</a:t>
            </a:r>
            <a:r>
              <a:rPr lang="sv-SE" dirty="0"/>
              <a:t> AB</a:t>
            </a:r>
          </a:p>
          <a:p>
            <a:r>
              <a:rPr lang="sv-SE" dirty="0"/>
              <a:t>Sandahl Partners Stockholm Aktiebolag</a:t>
            </a:r>
          </a:p>
          <a:p>
            <a:r>
              <a:rPr lang="sv-SE" dirty="0"/>
              <a:t>Öhrlings </a:t>
            </a:r>
            <a:r>
              <a:rPr lang="sv-SE" dirty="0" err="1"/>
              <a:t>PricewaterhouseCoopers</a:t>
            </a:r>
            <a:r>
              <a:rPr lang="sv-SE" dirty="0"/>
              <a:t> AB</a:t>
            </a:r>
          </a:p>
        </p:txBody>
      </p:sp>
    </p:spTree>
    <p:extLst>
      <p:ext uri="{BB962C8B-B14F-4D97-AF65-F5344CB8AC3E}">
        <p14:creationId xmlns:p14="http://schemas.microsoft.com/office/powerpoint/2010/main" val="3168620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Upphandlingsföremål</a:t>
            </a:r>
            <a:endParaRPr lang="sv-SE" dirty="0"/>
          </a:p>
        </p:txBody>
      </p:sp>
      <p:sp>
        <p:nvSpPr>
          <p:cNvPr id="3" name="Platshållare för innehåll 2"/>
          <p:cNvSpPr>
            <a:spLocks noGrp="1"/>
          </p:cNvSpPr>
          <p:nvPr>
            <p:ph idx="1"/>
          </p:nvPr>
        </p:nvSpPr>
        <p:spPr/>
        <p:txBody>
          <a:bodyPr/>
          <a:lstStyle/>
          <a:p>
            <a:pPr marL="0" indent="0">
              <a:buNone/>
            </a:pPr>
            <a:r>
              <a:rPr lang="sv-SE" dirty="0"/>
              <a:t>Upphandlingen avser tjänster för utveckling av chefer, ledare, grupper och medarbetare i </a:t>
            </a:r>
            <a:r>
              <a:rPr lang="sv-SE" dirty="0" smtClean="0"/>
              <a:t>sina respektive </a:t>
            </a:r>
            <a:r>
              <a:rPr lang="sv-SE" dirty="0"/>
              <a:t>roller. Vidare ingår strategisk kompetensförsörjning. Syftet med upphandlingen </a:t>
            </a:r>
            <a:r>
              <a:rPr lang="sv-SE" dirty="0" smtClean="0"/>
              <a:t>är att </a:t>
            </a:r>
            <a:r>
              <a:rPr lang="sv-SE" dirty="0"/>
              <a:t>ge myndigheterna tillgång till tjänster vid olika </a:t>
            </a:r>
            <a:r>
              <a:rPr lang="sv-SE" dirty="0" smtClean="0"/>
              <a:t>utvecklingsinsatser för </a:t>
            </a:r>
            <a:r>
              <a:rPr lang="sv-SE" dirty="0"/>
              <a:t>personalen</a:t>
            </a:r>
            <a:r>
              <a:rPr lang="sv-SE" dirty="0" smtClean="0"/>
              <a:t>.</a:t>
            </a:r>
          </a:p>
          <a:p>
            <a:pPr marL="0" indent="0">
              <a:buNone/>
            </a:pPr>
            <a:endParaRPr lang="sv-SE" dirty="0"/>
          </a:p>
          <a:p>
            <a:pPr marL="0" indent="0">
              <a:buNone/>
            </a:pPr>
            <a:r>
              <a:rPr lang="sv-SE" dirty="0"/>
              <a:t>Uppdrag kan avse såväl rådgivning som tjänster där anbudssökande tar uppdragsansvar </a:t>
            </a:r>
            <a:r>
              <a:rPr lang="sv-SE" dirty="0" smtClean="0"/>
              <a:t>och omfatta </a:t>
            </a:r>
            <a:r>
              <a:rPr lang="sv-SE" dirty="0"/>
              <a:t>kundanpassat stöd samt visst generellt stöd. Tjänsterna ska vara anpassade </a:t>
            </a:r>
            <a:r>
              <a:rPr lang="sv-SE" dirty="0" smtClean="0"/>
              <a:t>för statliga </a:t>
            </a:r>
            <a:r>
              <a:rPr lang="sv-SE" dirty="0"/>
              <a:t>myndigheters verksamhet.</a:t>
            </a:r>
          </a:p>
          <a:p>
            <a:endParaRPr lang="sv-SE" dirty="0"/>
          </a:p>
        </p:txBody>
      </p:sp>
    </p:spTree>
    <p:extLst>
      <p:ext uri="{BB962C8B-B14F-4D97-AF65-F5344CB8AC3E}">
        <p14:creationId xmlns:p14="http://schemas.microsoft.com/office/powerpoint/2010/main" val="709363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Omfattning tjänster</a:t>
            </a:r>
            <a:endParaRPr lang="sv-SE" dirty="0"/>
          </a:p>
        </p:txBody>
      </p:sp>
      <p:sp>
        <p:nvSpPr>
          <p:cNvPr id="3" name="Platshållare för innehåll 2"/>
          <p:cNvSpPr>
            <a:spLocks noGrp="1"/>
          </p:cNvSpPr>
          <p:nvPr>
            <p:ph idx="1"/>
          </p:nvPr>
        </p:nvSpPr>
        <p:spPr/>
        <p:txBody>
          <a:bodyPr/>
          <a:lstStyle/>
          <a:p>
            <a:r>
              <a:rPr lang="sv-SE" dirty="0"/>
              <a:t>Tjänsterna avser stöd i utvecklingsprogram eller liknande som myndigheterna genomför </a:t>
            </a:r>
            <a:r>
              <a:rPr lang="sv-SE" dirty="0" smtClean="0"/>
              <a:t>för personalen.</a:t>
            </a:r>
          </a:p>
          <a:p>
            <a:r>
              <a:rPr lang="sv-SE" dirty="0" smtClean="0"/>
              <a:t>Avrop </a:t>
            </a:r>
            <a:r>
              <a:rPr lang="sv-SE" dirty="0"/>
              <a:t>kan avse uppdrag med omfattande insatser och längre varaktighet </a:t>
            </a:r>
            <a:r>
              <a:rPr lang="sv-SE" dirty="0" smtClean="0"/>
              <a:t>eller enskilda </a:t>
            </a:r>
            <a:r>
              <a:rPr lang="sv-SE" dirty="0"/>
              <a:t>delar i utvecklingsprogram. </a:t>
            </a:r>
          </a:p>
          <a:p>
            <a:r>
              <a:rPr lang="sv-SE" dirty="0" smtClean="0"/>
              <a:t>Tjänsterna </a:t>
            </a:r>
            <a:r>
              <a:rPr lang="sv-SE" dirty="0"/>
              <a:t>kan utföras i form av handledning, i </a:t>
            </a:r>
            <a:r>
              <a:rPr lang="sv-SE" dirty="0" smtClean="0"/>
              <a:t>grupp eller </a:t>
            </a:r>
            <a:r>
              <a:rPr lang="sv-SE" dirty="0"/>
              <a:t>individuellt, som rådgivning, utbildning eller liknande former.</a:t>
            </a:r>
          </a:p>
        </p:txBody>
      </p:sp>
    </p:spTree>
    <p:extLst>
      <p:ext uri="{BB962C8B-B14F-4D97-AF65-F5344CB8AC3E}">
        <p14:creationId xmlns:p14="http://schemas.microsoft.com/office/powerpoint/2010/main" val="252850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1.Chefsutveckling</a:t>
            </a:r>
            <a:endParaRPr lang="sv-SE" dirty="0"/>
          </a:p>
        </p:txBody>
      </p:sp>
      <p:sp>
        <p:nvSpPr>
          <p:cNvPr id="3" name="Platshållare för innehåll 2"/>
          <p:cNvSpPr>
            <a:spLocks noGrp="1"/>
          </p:cNvSpPr>
          <p:nvPr>
            <p:ph idx="1"/>
          </p:nvPr>
        </p:nvSpPr>
        <p:spPr/>
        <p:txBody>
          <a:bodyPr>
            <a:normAutofit fontScale="25000" lnSpcReduction="20000"/>
          </a:bodyPr>
          <a:lstStyle/>
          <a:p>
            <a:pPr marL="92075" indent="0">
              <a:buNone/>
            </a:pPr>
            <a:r>
              <a:rPr lang="sv-SE" sz="8000" dirty="0"/>
              <a:t>1.1 Att arbeta som chef i staten</a:t>
            </a:r>
          </a:p>
          <a:p>
            <a:endParaRPr lang="nn-NO" sz="8000" dirty="0"/>
          </a:p>
          <a:p>
            <a:r>
              <a:rPr lang="sv-SE" sz="8000" dirty="0"/>
              <a:t>Tjänsterna avser arbetsgivarrollen i statlig verksamhet.</a:t>
            </a:r>
          </a:p>
          <a:p>
            <a:r>
              <a:rPr lang="sv-SE" sz="8000" dirty="0"/>
              <a:t>Innehållet i tjänsterna kan vara att förmedla kunskap om regelverk </a:t>
            </a:r>
            <a:r>
              <a:rPr lang="sv-SE" sz="8000" dirty="0" smtClean="0"/>
              <a:t>i staten</a:t>
            </a:r>
            <a:r>
              <a:rPr lang="sv-SE" sz="8000" dirty="0"/>
              <a:t>, arbetsmiljöarbete, arbetsrätt, ekonomi och verksamhetsplanering.</a:t>
            </a:r>
          </a:p>
          <a:p>
            <a:r>
              <a:rPr lang="sv-SE" sz="8000" dirty="0"/>
              <a:t>Exempel på områden är grundläggande kunskaper för nya chefer samt vidareutveckling </a:t>
            </a:r>
            <a:r>
              <a:rPr lang="sv-SE" sz="8000" dirty="0" smtClean="0"/>
              <a:t>av chefer.</a:t>
            </a:r>
            <a:endParaRPr lang="sv-SE" sz="8000" dirty="0"/>
          </a:p>
        </p:txBody>
      </p:sp>
    </p:spTree>
    <p:extLst>
      <p:ext uri="{BB962C8B-B14F-4D97-AF65-F5344CB8AC3E}">
        <p14:creationId xmlns:p14="http://schemas.microsoft.com/office/powerpoint/2010/main" val="28638190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800" y="274638"/>
            <a:ext cx="7988300" cy="1055398"/>
          </a:xfrm>
        </p:spPr>
        <p:txBody>
          <a:bodyPr/>
          <a:lstStyle/>
          <a:p>
            <a:r>
              <a:rPr lang="sv-SE" dirty="0" smtClean="0"/>
              <a:t> 1.Chefsutveckling</a:t>
            </a:r>
            <a:endParaRPr lang="sv-SE" dirty="0"/>
          </a:p>
        </p:txBody>
      </p:sp>
      <p:sp>
        <p:nvSpPr>
          <p:cNvPr id="3" name="Platshållare för innehåll 2"/>
          <p:cNvSpPr>
            <a:spLocks noGrp="1"/>
          </p:cNvSpPr>
          <p:nvPr>
            <p:ph idx="1"/>
          </p:nvPr>
        </p:nvSpPr>
        <p:spPr>
          <a:xfrm>
            <a:off x="812800" y="1396538"/>
            <a:ext cx="6918036" cy="4738254"/>
          </a:xfrm>
        </p:spPr>
        <p:txBody>
          <a:bodyPr>
            <a:normAutofit lnSpcReduction="10000"/>
          </a:bodyPr>
          <a:lstStyle/>
          <a:p>
            <a:pPr marL="92075" indent="0">
              <a:buNone/>
            </a:pPr>
            <a:r>
              <a:rPr lang="sv-SE" dirty="0" smtClean="0"/>
              <a:t>1.2 </a:t>
            </a:r>
            <a:r>
              <a:rPr lang="sv-SE" dirty="0"/>
              <a:t>Att leda </a:t>
            </a:r>
            <a:r>
              <a:rPr lang="sv-SE" dirty="0" smtClean="0"/>
              <a:t>verksamheten</a:t>
            </a:r>
          </a:p>
          <a:p>
            <a:r>
              <a:rPr lang="sv-SE" dirty="0" smtClean="0"/>
              <a:t>Tjänsterna </a:t>
            </a:r>
            <a:r>
              <a:rPr lang="sv-SE" dirty="0"/>
              <a:t>avser att stödja chefens ledning för att i samverkan med medarbetarna </a:t>
            </a:r>
            <a:r>
              <a:rPr lang="sv-SE" dirty="0" smtClean="0"/>
              <a:t>uppnå verksamhetsmålen </a:t>
            </a:r>
            <a:r>
              <a:rPr lang="sv-SE" dirty="0"/>
              <a:t>Tjänsterna innebär att utveckla ledningsförmågan utifrån </a:t>
            </a:r>
            <a:r>
              <a:rPr lang="sv-SE" dirty="0" smtClean="0"/>
              <a:t>organisationens styrdokument </a:t>
            </a:r>
            <a:r>
              <a:rPr lang="sv-SE" dirty="0"/>
              <a:t>och värdegrund och främja en god arbetsmiljö</a:t>
            </a:r>
            <a:r>
              <a:rPr lang="sv-SE" dirty="0" smtClean="0"/>
              <a:t>.</a:t>
            </a:r>
          </a:p>
          <a:p>
            <a:pPr marL="92075" indent="0">
              <a:buNone/>
            </a:pPr>
            <a:r>
              <a:rPr lang="sv-SE" dirty="0"/>
              <a:t>Innehållet kan omfatta:</a:t>
            </a:r>
          </a:p>
          <a:p>
            <a:r>
              <a:rPr lang="sv-SE" dirty="0"/>
              <a:t>Handledning i hur man som chef, i dialog med medarbetarna, klargör mål och förväntningar, motiverar, stödjer, tar emot </a:t>
            </a:r>
            <a:r>
              <a:rPr lang="sv-SE" dirty="0" err="1"/>
              <a:t>feed</a:t>
            </a:r>
            <a:r>
              <a:rPr lang="sv-SE" dirty="0"/>
              <a:t>-back, återkopplar och följer upp</a:t>
            </a:r>
          </a:p>
          <a:p>
            <a:r>
              <a:rPr lang="sv-SE" dirty="0"/>
              <a:t>Förändringsledning, utveckling av förmågan att leda vid förändringar</a:t>
            </a:r>
          </a:p>
          <a:p>
            <a:r>
              <a:rPr lang="sv-SE" dirty="0" smtClean="0"/>
              <a:t>Teori </a:t>
            </a:r>
            <a:r>
              <a:rPr lang="sv-SE" dirty="0"/>
              <a:t>och praktik för grupputveckling.</a:t>
            </a:r>
          </a:p>
          <a:p>
            <a:endParaRPr lang="sv-SE" dirty="0"/>
          </a:p>
        </p:txBody>
      </p:sp>
    </p:spTree>
    <p:extLst>
      <p:ext uri="{BB962C8B-B14F-4D97-AF65-F5344CB8AC3E}">
        <p14:creationId xmlns:p14="http://schemas.microsoft.com/office/powerpoint/2010/main" val="13244631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800" y="274638"/>
            <a:ext cx="7988300" cy="772766"/>
          </a:xfrm>
        </p:spPr>
        <p:txBody>
          <a:bodyPr/>
          <a:lstStyle/>
          <a:p>
            <a:r>
              <a:rPr lang="sv-SE" dirty="0" smtClean="0"/>
              <a:t> 1.Chefsutveckling</a:t>
            </a:r>
            <a:endParaRPr lang="sv-SE" dirty="0"/>
          </a:p>
        </p:txBody>
      </p:sp>
      <p:sp>
        <p:nvSpPr>
          <p:cNvPr id="3" name="Platshållare för innehåll 2"/>
          <p:cNvSpPr>
            <a:spLocks noGrp="1"/>
          </p:cNvSpPr>
          <p:nvPr>
            <p:ph idx="1"/>
          </p:nvPr>
        </p:nvSpPr>
        <p:spPr>
          <a:xfrm>
            <a:off x="812800" y="1255221"/>
            <a:ext cx="6529388" cy="4879571"/>
          </a:xfrm>
        </p:spPr>
        <p:txBody>
          <a:bodyPr>
            <a:normAutofit/>
          </a:bodyPr>
          <a:lstStyle/>
          <a:p>
            <a:pPr>
              <a:buFontTx/>
              <a:buChar char="-"/>
            </a:pPr>
            <a:endParaRPr lang="sv-SE" dirty="0"/>
          </a:p>
          <a:p>
            <a:pPr marL="0" indent="0">
              <a:buNone/>
            </a:pPr>
            <a:r>
              <a:rPr lang="sv-SE" dirty="0"/>
              <a:t>1.3 Övrigt stöd i chefsrollen.</a:t>
            </a:r>
          </a:p>
          <a:p>
            <a:pPr marL="92075" indent="0">
              <a:buNone/>
            </a:pPr>
            <a:r>
              <a:rPr lang="sv-SE" dirty="0"/>
              <a:t>Innehållet kan omfatta:</a:t>
            </a:r>
          </a:p>
          <a:p>
            <a:r>
              <a:rPr lang="sv-SE" dirty="0"/>
              <a:t>Samtalsmetodik, konflikthantering</a:t>
            </a:r>
          </a:p>
          <a:p>
            <a:r>
              <a:rPr lang="sv-SE" dirty="0"/>
              <a:t>Att utveckla den kommunikativa förmågan</a:t>
            </a:r>
          </a:p>
          <a:p>
            <a:r>
              <a:rPr lang="sv-SE" dirty="0"/>
              <a:t>Självkännedom, insikter i hur man själv och andra fungerar i olika situationer</a:t>
            </a:r>
          </a:p>
          <a:p>
            <a:r>
              <a:rPr lang="sv-SE" dirty="0"/>
              <a:t>Individuellt stöd, handledning, som grundas på verksamhetens behov.</a:t>
            </a:r>
          </a:p>
          <a:p>
            <a:endParaRPr lang="sv-SE" dirty="0"/>
          </a:p>
        </p:txBody>
      </p:sp>
    </p:spTree>
    <p:extLst>
      <p:ext uri="{BB962C8B-B14F-4D97-AF65-F5344CB8AC3E}">
        <p14:creationId xmlns:p14="http://schemas.microsoft.com/office/powerpoint/2010/main" val="13339272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2. Utveckling av ledare, grupper och medarbetare</a:t>
            </a:r>
            <a:endParaRPr lang="sv-SE" dirty="0"/>
          </a:p>
        </p:txBody>
      </p:sp>
      <p:sp>
        <p:nvSpPr>
          <p:cNvPr id="3" name="Platshållare för innehåll 2"/>
          <p:cNvSpPr>
            <a:spLocks noGrp="1"/>
          </p:cNvSpPr>
          <p:nvPr>
            <p:ph idx="1"/>
          </p:nvPr>
        </p:nvSpPr>
        <p:spPr/>
        <p:txBody>
          <a:bodyPr>
            <a:normAutofit fontScale="85000" lnSpcReduction="20000"/>
          </a:bodyPr>
          <a:lstStyle/>
          <a:p>
            <a:pPr marL="0" indent="0">
              <a:buNone/>
            </a:pPr>
            <a:endParaRPr lang="sv-SE" b="1" dirty="0"/>
          </a:p>
          <a:p>
            <a:pPr marL="92075" indent="0">
              <a:buNone/>
            </a:pPr>
            <a:r>
              <a:rPr lang="sv-SE" sz="2400" dirty="0"/>
              <a:t>2.1 Medarbetarskap</a:t>
            </a:r>
          </a:p>
          <a:p>
            <a:r>
              <a:rPr lang="sv-SE" sz="2400" dirty="0"/>
              <a:t>Syftet med utveckling av medarbetarskapet är att </a:t>
            </a:r>
            <a:r>
              <a:rPr lang="sv-SE" sz="2400" dirty="0" err="1"/>
              <a:t>att</a:t>
            </a:r>
            <a:r>
              <a:rPr lang="sv-SE" sz="2400" dirty="0"/>
              <a:t> stödja ett aktivt medarbetarskap </a:t>
            </a:r>
            <a:r>
              <a:rPr lang="sv-SE" sz="2400" dirty="0" smtClean="0"/>
              <a:t>som innebär </a:t>
            </a:r>
            <a:r>
              <a:rPr lang="sv-SE" sz="2400" dirty="0"/>
              <a:t>delaktighet och ansvar. Målet kan vara att stödja ett förändrat arbetssätt för </a:t>
            </a:r>
            <a:r>
              <a:rPr lang="sv-SE" sz="2400" dirty="0" smtClean="0"/>
              <a:t>att uppnå </a:t>
            </a:r>
            <a:r>
              <a:rPr lang="sv-SE" sz="2400" dirty="0"/>
              <a:t>verksamhetsmål.</a:t>
            </a:r>
          </a:p>
          <a:p>
            <a:pPr marL="92075" indent="0">
              <a:buNone/>
            </a:pPr>
            <a:r>
              <a:rPr lang="sv-SE" sz="2400" dirty="0"/>
              <a:t>Tjänsterna kan omfatta:</a:t>
            </a:r>
          </a:p>
          <a:p>
            <a:r>
              <a:rPr lang="sv-SE" sz="2400" dirty="0" smtClean="0"/>
              <a:t>Att </a:t>
            </a:r>
            <a:r>
              <a:rPr lang="sv-SE" sz="2400" dirty="0"/>
              <a:t>förbättra förmågan att hantera förändringar</a:t>
            </a:r>
          </a:p>
          <a:p>
            <a:r>
              <a:rPr lang="sv-SE" sz="2400" dirty="0" smtClean="0"/>
              <a:t>Värdegrunds- </a:t>
            </a:r>
            <a:r>
              <a:rPr lang="sv-SE" sz="2400" dirty="0"/>
              <a:t>och kulturfrågor</a:t>
            </a:r>
          </a:p>
          <a:p>
            <a:r>
              <a:rPr lang="sv-SE" sz="2400" dirty="0" smtClean="0"/>
              <a:t>Statstjänstemannarollen</a:t>
            </a:r>
            <a:endParaRPr lang="sv-SE" sz="2400" dirty="0"/>
          </a:p>
          <a:p>
            <a:r>
              <a:rPr lang="sv-SE" sz="2400" dirty="0" smtClean="0"/>
              <a:t>Förbättrad kommunikation.</a:t>
            </a:r>
            <a:endParaRPr lang="sv-SE" sz="2400" dirty="0"/>
          </a:p>
        </p:txBody>
      </p:sp>
    </p:spTree>
    <p:extLst>
      <p:ext uri="{BB962C8B-B14F-4D97-AF65-F5344CB8AC3E}">
        <p14:creationId xmlns:p14="http://schemas.microsoft.com/office/powerpoint/2010/main" val="40655423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2. Utveckling av ledare, grupper och medarbetare</a:t>
            </a:r>
            <a:endParaRPr lang="sv-SE" dirty="0"/>
          </a:p>
        </p:txBody>
      </p:sp>
      <p:sp>
        <p:nvSpPr>
          <p:cNvPr id="3" name="Platshållare för innehåll 2"/>
          <p:cNvSpPr>
            <a:spLocks noGrp="1"/>
          </p:cNvSpPr>
          <p:nvPr>
            <p:ph idx="1"/>
          </p:nvPr>
        </p:nvSpPr>
        <p:spPr/>
        <p:txBody>
          <a:bodyPr>
            <a:normAutofit/>
          </a:bodyPr>
          <a:lstStyle/>
          <a:p>
            <a:pPr marL="92075" indent="0">
              <a:buNone/>
            </a:pPr>
            <a:r>
              <a:rPr lang="sv-SE" dirty="0"/>
              <a:t>2.2 Stöd till arbetsgrupper</a:t>
            </a:r>
          </a:p>
          <a:p>
            <a:r>
              <a:rPr lang="sv-SE" dirty="0"/>
              <a:t>Tjänsterna kan innefatta metoder och handledning för att förbättra arbetsklimatet i </a:t>
            </a:r>
            <a:r>
              <a:rPr lang="sv-SE" dirty="0" smtClean="0"/>
              <a:t>gruppen så </a:t>
            </a:r>
            <a:r>
              <a:rPr lang="sv-SE" dirty="0"/>
              <a:t>att den kan fullgöra sina uppgifter.</a:t>
            </a:r>
          </a:p>
        </p:txBody>
      </p:sp>
    </p:spTree>
    <p:extLst>
      <p:ext uri="{BB962C8B-B14F-4D97-AF65-F5344CB8AC3E}">
        <p14:creationId xmlns:p14="http://schemas.microsoft.com/office/powerpoint/2010/main" val="4065542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p:txBody>
          <a:bodyPr>
            <a:normAutofit/>
          </a:bodyPr>
          <a:lstStyle/>
          <a:p>
            <a:r>
              <a:rPr lang="sv-SE" altLang="sv-SE" sz="4000" dirty="0">
                <a:solidFill>
                  <a:schemeClr val="accent6">
                    <a:lumMod val="75000"/>
                  </a:schemeClr>
                </a:solidFill>
              </a:rPr>
              <a:t>Fördelning av </a:t>
            </a:r>
            <a:r>
              <a:rPr lang="sv-SE" altLang="sv-SE" sz="4000" dirty="0" smtClean="0">
                <a:solidFill>
                  <a:schemeClr val="accent6">
                    <a:lumMod val="75000"/>
                  </a:schemeClr>
                </a:solidFill>
              </a:rPr>
              <a:t>ansvar</a:t>
            </a:r>
          </a:p>
        </p:txBody>
      </p:sp>
      <p:sp>
        <p:nvSpPr>
          <p:cNvPr id="13315" name="Platshållare för innehåll 8"/>
          <p:cNvSpPr>
            <a:spLocks noGrp="1"/>
          </p:cNvSpPr>
          <p:nvPr>
            <p:ph sz="half" idx="1"/>
          </p:nvPr>
        </p:nvSpPr>
        <p:spPr>
          <a:xfrm>
            <a:off x="611560" y="1556792"/>
            <a:ext cx="4320480" cy="4525963"/>
          </a:xfrm>
        </p:spPr>
        <p:txBody>
          <a:bodyPr>
            <a:normAutofit/>
          </a:bodyPr>
          <a:lstStyle/>
          <a:p>
            <a:pPr marL="0" indent="0">
              <a:spcAft>
                <a:spcPts val="500"/>
              </a:spcAft>
              <a:buNone/>
            </a:pPr>
            <a:r>
              <a:rPr lang="sv-SE" altLang="sv-SE" sz="2000" dirty="0">
                <a:solidFill>
                  <a:schemeClr val="accent6">
                    <a:lumMod val="75000"/>
                  </a:schemeClr>
                </a:solidFill>
                <a:latin typeface="Franklin Gothic Book" panose="020B0503020102020204" pitchFamily="34" charset="0"/>
              </a:rPr>
              <a:t>Statens </a:t>
            </a:r>
            <a:r>
              <a:rPr lang="sv-SE" altLang="sv-SE" sz="2000" dirty="0" smtClean="0">
                <a:solidFill>
                  <a:schemeClr val="accent6">
                    <a:lumMod val="75000"/>
                  </a:schemeClr>
                </a:solidFill>
                <a:latin typeface="Franklin Gothic Book" panose="020B0503020102020204" pitchFamily="34" charset="0"/>
              </a:rPr>
              <a:t>inköpscentral ansvarar för att:</a:t>
            </a:r>
            <a:endParaRPr lang="sv-SE" altLang="sv-SE" sz="2000" dirty="0">
              <a:solidFill>
                <a:schemeClr val="accent6">
                  <a:lumMod val="75000"/>
                </a:schemeClr>
              </a:solidFill>
              <a:latin typeface="Franklin Gothic Book" panose="020B0503020102020204" pitchFamily="34" charset="0"/>
            </a:endParaRPr>
          </a:p>
          <a:p>
            <a:pPr>
              <a:spcAft>
                <a:spcPts val="500"/>
              </a:spcAft>
              <a:buClr>
                <a:schemeClr val="accent6">
                  <a:lumMod val="75000"/>
                </a:schemeClr>
              </a:buClr>
            </a:pPr>
            <a:r>
              <a:rPr lang="sv-SE" altLang="sv-SE" sz="2000" dirty="0" smtClean="0">
                <a:latin typeface="Franklin Gothic Book" panose="020B0503020102020204" pitchFamily="34" charset="0"/>
              </a:rPr>
              <a:t>säkerställa </a:t>
            </a:r>
            <a:r>
              <a:rPr lang="sv-SE" altLang="sv-SE" sz="2000" dirty="0">
                <a:latin typeface="Franklin Gothic Book" panose="020B0503020102020204" pitchFamily="34" charset="0"/>
              </a:rPr>
              <a:t>att ramavtal ingås och </a:t>
            </a:r>
            <a:r>
              <a:rPr lang="sv-SE" altLang="sv-SE" sz="2000" dirty="0" smtClean="0">
                <a:latin typeface="Franklin Gothic Book" panose="020B0503020102020204" pitchFamily="34" charset="0"/>
              </a:rPr>
              <a:t>förvaltas.</a:t>
            </a:r>
            <a:endParaRPr lang="sv-SE" altLang="sv-SE" sz="2000" dirty="0">
              <a:latin typeface="Franklin Gothic Book" panose="020B0503020102020204" pitchFamily="34" charset="0"/>
            </a:endParaRPr>
          </a:p>
          <a:p>
            <a:pPr>
              <a:spcAft>
                <a:spcPts val="500"/>
              </a:spcAft>
              <a:buClr>
                <a:schemeClr val="accent6">
                  <a:lumMod val="75000"/>
                </a:schemeClr>
              </a:buClr>
              <a:buFont typeface="Arial" charset="0"/>
              <a:buChar char="•"/>
            </a:pPr>
            <a:r>
              <a:rPr lang="sv-SE" altLang="sv-SE" sz="2000" dirty="0" smtClean="0">
                <a:latin typeface="Franklin Gothic Book" panose="020B0503020102020204" pitchFamily="34" charset="0"/>
              </a:rPr>
              <a:t>informera </a:t>
            </a:r>
            <a:r>
              <a:rPr lang="sv-SE" altLang="sv-SE" sz="2000" dirty="0">
                <a:latin typeface="Franklin Gothic Book" panose="020B0503020102020204" pitchFamily="34" charset="0"/>
              </a:rPr>
              <a:t>och stödja avropande </a:t>
            </a:r>
            <a:r>
              <a:rPr lang="sv-SE" altLang="sv-SE" sz="2000" dirty="0" smtClean="0">
                <a:latin typeface="Franklin Gothic Book" panose="020B0503020102020204" pitchFamily="34" charset="0"/>
              </a:rPr>
              <a:t>myndigheter.</a:t>
            </a:r>
            <a:endParaRPr lang="sv-SE" altLang="sv-SE" sz="2000" dirty="0">
              <a:latin typeface="Franklin Gothic Book" panose="020B0503020102020204" pitchFamily="34" charset="0"/>
            </a:endParaRPr>
          </a:p>
          <a:p>
            <a:pPr>
              <a:spcAft>
                <a:spcPts val="500"/>
              </a:spcAft>
              <a:buClr>
                <a:schemeClr val="accent6">
                  <a:lumMod val="75000"/>
                </a:schemeClr>
              </a:buClr>
              <a:buFont typeface="Arial" charset="0"/>
              <a:buChar char="•"/>
            </a:pPr>
            <a:r>
              <a:rPr lang="sv-SE" altLang="sv-SE" sz="2000" dirty="0" smtClean="0">
                <a:latin typeface="Franklin Gothic Book" panose="020B0503020102020204" pitchFamily="34" charset="0"/>
              </a:rPr>
              <a:t>upphandlingsprocessen genomförs på ett lagligt och principenligt sätt utifrån LOU.</a:t>
            </a:r>
          </a:p>
          <a:p>
            <a:pPr>
              <a:spcAft>
                <a:spcPts val="500"/>
              </a:spcAft>
              <a:buClr>
                <a:schemeClr val="accent6">
                  <a:lumMod val="75000"/>
                </a:schemeClr>
              </a:buClr>
            </a:pPr>
            <a:r>
              <a:rPr lang="sv-SE" altLang="sv-SE" sz="2000" dirty="0" smtClean="0">
                <a:latin typeface="Franklin Gothic Book" panose="020B0503020102020204" pitchFamily="34" charset="0"/>
              </a:rPr>
              <a:t>ramavtalet </a:t>
            </a:r>
            <a:r>
              <a:rPr lang="sv-SE" altLang="sv-SE" sz="2000" dirty="0">
                <a:latin typeface="Franklin Gothic Book" panose="020B0503020102020204" pitchFamily="34" charset="0"/>
              </a:rPr>
              <a:t>på </a:t>
            </a:r>
            <a:r>
              <a:rPr lang="sv-SE" altLang="sv-SE" sz="2000" dirty="0" smtClean="0">
                <a:latin typeface="Franklin Gothic Book" panose="020B0503020102020204" pitchFamily="34" charset="0"/>
              </a:rPr>
              <a:t>en övergripande </a:t>
            </a:r>
            <a:r>
              <a:rPr lang="sv-SE" altLang="sv-SE" sz="2000" dirty="0">
                <a:latin typeface="Franklin Gothic Book" panose="020B0503020102020204" pitchFamily="34" charset="0"/>
              </a:rPr>
              <a:t>nivå </a:t>
            </a:r>
            <a:r>
              <a:rPr lang="sv-SE" altLang="sv-SE" sz="2000" dirty="0" smtClean="0">
                <a:latin typeface="Franklin Gothic Book" panose="020B0503020102020204" pitchFamily="34" charset="0"/>
              </a:rPr>
              <a:t>fungerar för olika myndigheter.</a:t>
            </a:r>
            <a:endParaRPr lang="sv-SE" altLang="sv-SE" sz="2000" dirty="0">
              <a:latin typeface="Franklin Gothic Book" panose="020B0503020102020204" pitchFamily="34" charset="0"/>
            </a:endParaRPr>
          </a:p>
          <a:p>
            <a:pPr>
              <a:spcAft>
                <a:spcPts val="500"/>
              </a:spcAft>
            </a:pPr>
            <a:endParaRPr lang="sv-SE" altLang="sv-SE" sz="2000" dirty="0">
              <a:latin typeface="Franklin Gothic Book" panose="020B0503020102020204" pitchFamily="34" charset="0"/>
            </a:endParaRPr>
          </a:p>
          <a:p>
            <a:endParaRPr lang="sv-SE" altLang="sv-SE" sz="2000" dirty="0" smtClean="0">
              <a:latin typeface="Franklin Gothic Book" panose="020B0503020102020204" pitchFamily="34" charset="0"/>
            </a:endParaRPr>
          </a:p>
          <a:p>
            <a:endParaRPr lang="sv-SE" altLang="sv-SE" sz="2000" dirty="0" smtClean="0">
              <a:latin typeface="Franklin Gothic Book" panose="020B0503020102020204" pitchFamily="34" charset="0"/>
            </a:endParaRP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767964689"/>
              </p:ext>
            </p:extLst>
          </p:nvPr>
        </p:nvGraphicFramePr>
        <p:xfrm>
          <a:off x="5004048" y="1268760"/>
          <a:ext cx="3318520" cy="4093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205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2. Utveckling av ledare, grupper och medarbetare</a:t>
            </a:r>
            <a:endParaRPr lang="sv-SE" dirty="0"/>
          </a:p>
        </p:txBody>
      </p:sp>
      <p:sp>
        <p:nvSpPr>
          <p:cNvPr id="3" name="Platshållare för innehåll 2"/>
          <p:cNvSpPr>
            <a:spLocks noGrp="1"/>
          </p:cNvSpPr>
          <p:nvPr>
            <p:ph idx="1"/>
          </p:nvPr>
        </p:nvSpPr>
        <p:spPr/>
        <p:txBody>
          <a:bodyPr>
            <a:normAutofit/>
          </a:bodyPr>
          <a:lstStyle/>
          <a:p>
            <a:pPr marL="0" indent="0">
              <a:buNone/>
            </a:pPr>
            <a:r>
              <a:rPr lang="sv-SE" dirty="0" smtClean="0"/>
              <a:t>2.3 </a:t>
            </a:r>
            <a:r>
              <a:rPr lang="sv-SE" dirty="0"/>
              <a:t>Ledare</a:t>
            </a:r>
          </a:p>
          <a:p>
            <a:r>
              <a:rPr lang="sv-SE" dirty="0"/>
              <a:t>Tjänster avseende handledning till ledningsgrupper innebär stöd för att utveckla och effektivisera arbetet, se över roller och samarbetsformer för att förbättra styrningen.</a:t>
            </a:r>
          </a:p>
          <a:p>
            <a:r>
              <a:rPr lang="sv-SE" dirty="0"/>
              <a:t>Utveckling kan avse ledningsgrupper på olika nivåer i organisationen.</a:t>
            </a:r>
          </a:p>
          <a:p>
            <a:r>
              <a:rPr lang="sv-SE" dirty="0" smtClean="0"/>
              <a:t>Tjänster </a:t>
            </a:r>
            <a:r>
              <a:rPr lang="sv-SE" dirty="0"/>
              <a:t>avseende utveckling av ledare omfattar utvecklingsinsatser för personer </a:t>
            </a:r>
            <a:r>
              <a:rPr lang="sv-SE" dirty="0" smtClean="0"/>
              <a:t>utan personalansvar</a:t>
            </a:r>
            <a:r>
              <a:rPr lang="sv-SE" dirty="0"/>
              <a:t>.</a:t>
            </a:r>
          </a:p>
        </p:txBody>
      </p:sp>
    </p:spTree>
    <p:extLst>
      <p:ext uri="{BB962C8B-B14F-4D97-AF65-F5344CB8AC3E}">
        <p14:creationId xmlns:p14="http://schemas.microsoft.com/office/powerpoint/2010/main" val="2810212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3. Kompetensförsörjning</a:t>
            </a:r>
            <a:endParaRPr lang="sv-SE" dirty="0"/>
          </a:p>
        </p:txBody>
      </p:sp>
      <p:sp>
        <p:nvSpPr>
          <p:cNvPr id="3" name="Platshållare för innehåll 2"/>
          <p:cNvSpPr>
            <a:spLocks noGrp="1"/>
          </p:cNvSpPr>
          <p:nvPr>
            <p:ph idx="1"/>
          </p:nvPr>
        </p:nvSpPr>
        <p:spPr>
          <a:xfrm>
            <a:off x="812800" y="1600199"/>
            <a:ext cx="6529388" cy="4276899"/>
          </a:xfrm>
        </p:spPr>
        <p:txBody>
          <a:bodyPr>
            <a:normAutofit fontScale="70000" lnSpcReduction="20000"/>
          </a:bodyPr>
          <a:lstStyle/>
          <a:p>
            <a:pPr marL="0" indent="0">
              <a:buNone/>
            </a:pPr>
            <a:r>
              <a:rPr lang="sv-SE" sz="2900" dirty="0"/>
              <a:t>Tjänsterna avser metoder och planering för att kunna ta fram </a:t>
            </a:r>
            <a:r>
              <a:rPr lang="sv-SE" sz="2900" dirty="0" smtClean="0"/>
              <a:t>strategier för </a:t>
            </a:r>
            <a:r>
              <a:rPr lang="sv-SE" sz="2900" dirty="0"/>
              <a:t>kompetensförsörjning. </a:t>
            </a:r>
            <a:endParaRPr lang="sv-SE" sz="2900" dirty="0" smtClean="0"/>
          </a:p>
          <a:p>
            <a:pPr marL="0" indent="0">
              <a:buNone/>
            </a:pPr>
            <a:r>
              <a:rPr lang="sv-SE" sz="2900" dirty="0" smtClean="0"/>
              <a:t>Syftet </a:t>
            </a:r>
            <a:r>
              <a:rPr lang="sv-SE" sz="2900" dirty="0"/>
              <a:t>är att förbättra metoder för att utveckla, rekrytera och behålla personal.</a:t>
            </a:r>
          </a:p>
          <a:p>
            <a:pPr marL="0" indent="0">
              <a:buNone/>
            </a:pPr>
            <a:r>
              <a:rPr lang="sv-SE" sz="2800" dirty="0" smtClean="0"/>
              <a:t>Tjänsterna </a:t>
            </a:r>
            <a:r>
              <a:rPr lang="sv-SE" sz="2800" dirty="0"/>
              <a:t>kan omfatta:</a:t>
            </a:r>
          </a:p>
          <a:p>
            <a:r>
              <a:rPr lang="sv-SE" sz="2900" dirty="0"/>
              <a:t>Stöd vid planering av strategier för kompetensförsörjning, lägga upp arbetssätt</a:t>
            </a:r>
          </a:p>
          <a:p>
            <a:r>
              <a:rPr lang="sv-SE" sz="2900" dirty="0"/>
              <a:t>Strategier för erfarenhetsåtervinning och lärande i arbetet</a:t>
            </a:r>
          </a:p>
          <a:p>
            <a:r>
              <a:rPr lang="sv-SE" sz="2900" dirty="0"/>
              <a:t>Kompetensinventering</a:t>
            </a:r>
          </a:p>
          <a:p>
            <a:r>
              <a:rPr lang="sv-SE" sz="2900" dirty="0"/>
              <a:t>Stöd vid införande av nya metoder för strategisk kompetensförsörjning.</a:t>
            </a:r>
          </a:p>
          <a:p>
            <a:endParaRPr lang="sv-SE" dirty="0"/>
          </a:p>
        </p:txBody>
      </p:sp>
    </p:spTree>
    <p:extLst>
      <p:ext uri="{BB962C8B-B14F-4D97-AF65-F5344CB8AC3E}">
        <p14:creationId xmlns:p14="http://schemas.microsoft.com/office/powerpoint/2010/main" val="16162831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800" y="274639"/>
            <a:ext cx="7988300" cy="756140"/>
          </a:xfrm>
        </p:spPr>
        <p:txBody>
          <a:bodyPr/>
          <a:lstStyle/>
          <a:p>
            <a:r>
              <a:rPr lang="sv-SE" dirty="0" smtClean="0"/>
              <a:t>UCK - seniorkonsult</a:t>
            </a:r>
            <a:endParaRPr lang="sv-SE" dirty="0"/>
          </a:p>
        </p:txBody>
      </p:sp>
      <p:sp>
        <p:nvSpPr>
          <p:cNvPr id="3" name="Platshållare för innehåll 2"/>
          <p:cNvSpPr>
            <a:spLocks noGrp="1"/>
          </p:cNvSpPr>
          <p:nvPr>
            <p:ph idx="1"/>
          </p:nvPr>
        </p:nvSpPr>
        <p:spPr>
          <a:xfrm>
            <a:off x="812800" y="1030779"/>
            <a:ext cx="7350298" cy="5394959"/>
          </a:xfrm>
        </p:spPr>
        <p:txBody>
          <a:bodyPr>
            <a:noAutofit/>
          </a:bodyPr>
          <a:lstStyle/>
          <a:p>
            <a:r>
              <a:rPr lang="sv-SE" dirty="0"/>
              <a:t>Minst 10 års erfarenhet av att ha arbetat med uppdrag inom upphandlingsområdet</a:t>
            </a:r>
          </a:p>
          <a:p>
            <a:r>
              <a:rPr lang="sv-SE" dirty="0"/>
              <a:t>Dokumenterad erfarenhet av att arbeta med personer i ledande befattningar</a:t>
            </a:r>
          </a:p>
          <a:p>
            <a:r>
              <a:rPr lang="sv-SE" dirty="0"/>
              <a:t>Akademisk utbildning</a:t>
            </a:r>
          </a:p>
          <a:p>
            <a:r>
              <a:rPr lang="sv-SE" dirty="0"/>
              <a:t>Kunskaper om och erfarenhet av uppdrag inom offentlig förvaltning, </a:t>
            </a:r>
            <a:r>
              <a:rPr lang="sv-SE" dirty="0" smtClean="0"/>
              <a:t>särskilt statsförvaltningen</a:t>
            </a:r>
            <a:endParaRPr lang="sv-SE" dirty="0"/>
          </a:p>
          <a:p>
            <a:r>
              <a:rPr lang="sv-SE" dirty="0"/>
              <a:t>Goda kunskaper om och erfarenhet av arbete med förändringsledning</a:t>
            </a:r>
          </a:p>
          <a:p>
            <a:r>
              <a:rPr lang="sv-SE" dirty="0"/>
              <a:t>Mycket goda kunskaper och kompetens/certifieringar om etablerade metoder och verktygför utveckling av personal</a:t>
            </a:r>
          </a:p>
          <a:p>
            <a:r>
              <a:rPr lang="sv-SE" dirty="0"/>
              <a:t>Behärska svenska i tal och </a:t>
            </a:r>
            <a:r>
              <a:rPr lang="sv-SE" dirty="0" smtClean="0"/>
              <a:t>skrift.</a:t>
            </a:r>
          </a:p>
          <a:p>
            <a:r>
              <a:rPr lang="sv-SE" dirty="0" smtClean="0"/>
              <a:t>Det </a:t>
            </a:r>
            <a:r>
              <a:rPr lang="sv-SE" dirty="0"/>
              <a:t>ska finnas minst 12 konsulter med ovan angiven definition.</a:t>
            </a:r>
          </a:p>
        </p:txBody>
      </p:sp>
    </p:spTree>
    <p:extLst>
      <p:ext uri="{BB962C8B-B14F-4D97-AF65-F5344CB8AC3E}">
        <p14:creationId xmlns:p14="http://schemas.microsoft.com/office/powerpoint/2010/main" val="17655499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Kravkatalog exempel</a:t>
            </a:r>
            <a:endParaRPr lang="sv-SE" dirty="0"/>
          </a:p>
        </p:txBody>
      </p:sp>
      <p:sp>
        <p:nvSpPr>
          <p:cNvPr id="3" name="Platshållare för innehåll 2"/>
          <p:cNvSpPr>
            <a:spLocks noGrp="1"/>
          </p:cNvSpPr>
          <p:nvPr>
            <p:ph idx="1"/>
          </p:nvPr>
        </p:nvSpPr>
        <p:spPr>
          <a:xfrm>
            <a:off x="812800" y="1512916"/>
            <a:ext cx="6529388" cy="4372494"/>
          </a:xfrm>
        </p:spPr>
        <p:txBody>
          <a:bodyPr>
            <a:normAutofit/>
          </a:bodyPr>
          <a:lstStyle/>
          <a:p>
            <a:pPr marL="92075" indent="0">
              <a:buNone/>
            </a:pPr>
            <a:r>
              <a:rPr lang="sv-SE" dirty="0" smtClean="0"/>
              <a:t>Bevis</a:t>
            </a:r>
          </a:p>
          <a:p>
            <a:pPr marL="92075" indent="0">
              <a:buNone/>
            </a:pPr>
            <a:r>
              <a:rPr lang="sv-SE" dirty="0" smtClean="0"/>
              <a:t>Krav </a:t>
            </a:r>
            <a:r>
              <a:rPr lang="sv-SE" dirty="0"/>
              <a:t>kan ställas på bevis för att verifiera kravuppfyllnad:</a:t>
            </a:r>
          </a:p>
          <a:p>
            <a:pPr lvl="0"/>
            <a:r>
              <a:rPr lang="sv-SE" dirty="0"/>
              <a:t>via CV för konsulter</a:t>
            </a:r>
          </a:p>
          <a:p>
            <a:pPr lvl="0"/>
            <a:r>
              <a:rPr lang="sv-SE" dirty="0"/>
              <a:t>via intervjuer</a:t>
            </a:r>
          </a:p>
          <a:p>
            <a:pPr lvl="0"/>
            <a:r>
              <a:rPr lang="sv-SE" dirty="0"/>
              <a:t>via referenstagning</a:t>
            </a:r>
          </a:p>
          <a:p>
            <a:pPr lvl="0"/>
            <a:r>
              <a:rPr lang="sv-SE" dirty="0"/>
              <a:t>via skriftlig redovisning, intyg, certifikat etc.</a:t>
            </a:r>
          </a:p>
          <a:p>
            <a:endParaRPr lang="sv-SE" dirty="0" smtClean="0"/>
          </a:p>
          <a:p>
            <a:endParaRPr lang="sv-SE" dirty="0"/>
          </a:p>
        </p:txBody>
      </p:sp>
    </p:spTree>
    <p:extLst>
      <p:ext uri="{BB962C8B-B14F-4D97-AF65-F5344CB8AC3E}">
        <p14:creationId xmlns:p14="http://schemas.microsoft.com/office/powerpoint/2010/main" val="23649997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Kravkatalog exempel</a:t>
            </a:r>
            <a:endParaRPr lang="sv-SE" dirty="0"/>
          </a:p>
        </p:txBody>
      </p:sp>
      <p:sp>
        <p:nvSpPr>
          <p:cNvPr id="3" name="Platshållare för innehåll 2"/>
          <p:cNvSpPr>
            <a:spLocks noGrp="1"/>
          </p:cNvSpPr>
          <p:nvPr>
            <p:ph idx="1"/>
          </p:nvPr>
        </p:nvSpPr>
        <p:spPr>
          <a:xfrm>
            <a:off x="812800" y="1512916"/>
            <a:ext cx="6529388" cy="4372494"/>
          </a:xfrm>
        </p:spPr>
        <p:txBody>
          <a:bodyPr>
            <a:normAutofit/>
          </a:bodyPr>
          <a:lstStyle/>
          <a:p>
            <a:pPr marL="92075" indent="0">
              <a:buNone/>
            </a:pPr>
            <a:r>
              <a:rPr lang="sv-SE" sz="2200" dirty="0"/>
              <a:t>Modeller, metoder, certifieringar</a:t>
            </a:r>
          </a:p>
          <a:p>
            <a:pPr marL="92075" indent="0">
              <a:buNone/>
            </a:pPr>
            <a:r>
              <a:rPr lang="sv-SE" sz="2200" dirty="0"/>
              <a:t>Krav kan exempelvis ställas på:</a:t>
            </a:r>
          </a:p>
          <a:p>
            <a:r>
              <a:rPr lang="sv-SE" sz="2200" dirty="0"/>
              <a:t>Lämpliga och beprövade rutiner, metoder, teorier och verktyg som är generellt använda inom området. </a:t>
            </a:r>
            <a:endParaRPr lang="sv-SE" sz="2200" dirty="0" smtClean="0"/>
          </a:p>
          <a:p>
            <a:r>
              <a:rPr lang="sv-SE" sz="2200" dirty="0" smtClean="0"/>
              <a:t>Krav </a:t>
            </a:r>
            <a:r>
              <a:rPr lang="sv-SE" sz="2200" dirty="0"/>
              <a:t>på specifik certifiering eller motsvarande. Krav att de generella teorier, metoder och verktyg som myndigheten fastställt används i uppdraget</a:t>
            </a:r>
            <a:r>
              <a:rPr lang="sv-SE" sz="2200" dirty="0" smtClean="0"/>
              <a:t>.</a:t>
            </a:r>
          </a:p>
          <a:p>
            <a:r>
              <a:rPr lang="sv-SE" sz="2200" dirty="0" smtClean="0"/>
              <a:t>Krav </a:t>
            </a:r>
            <a:r>
              <a:rPr lang="sv-SE" sz="2200" dirty="0"/>
              <a:t>på evidensbaserade metoder, referens till vetenskaplig forskning.</a:t>
            </a:r>
          </a:p>
          <a:p>
            <a:endParaRPr lang="sv-SE" dirty="0"/>
          </a:p>
        </p:txBody>
      </p:sp>
    </p:spTree>
    <p:extLst>
      <p:ext uri="{BB962C8B-B14F-4D97-AF65-F5344CB8AC3E}">
        <p14:creationId xmlns:p14="http://schemas.microsoft.com/office/powerpoint/2010/main" val="5757723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Kravkatalog – exempel fortsättning</a:t>
            </a:r>
            <a:endParaRPr lang="sv-SE" dirty="0"/>
          </a:p>
        </p:txBody>
      </p:sp>
      <p:sp>
        <p:nvSpPr>
          <p:cNvPr id="3" name="Platshållare för innehåll 2"/>
          <p:cNvSpPr>
            <a:spLocks noGrp="1"/>
          </p:cNvSpPr>
          <p:nvPr>
            <p:ph idx="1"/>
          </p:nvPr>
        </p:nvSpPr>
        <p:spPr/>
        <p:txBody>
          <a:bodyPr>
            <a:noAutofit/>
          </a:bodyPr>
          <a:lstStyle/>
          <a:p>
            <a:pPr marL="92075" indent="0">
              <a:buNone/>
            </a:pPr>
            <a:r>
              <a:rPr lang="sv-SE" sz="2200" dirty="0" smtClean="0"/>
              <a:t>Övrigt</a:t>
            </a:r>
            <a:endParaRPr lang="sv-SE" sz="2200" dirty="0"/>
          </a:p>
          <a:p>
            <a:pPr lvl="0"/>
            <a:r>
              <a:rPr lang="sv-SE" sz="2200" dirty="0" smtClean="0"/>
              <a:t>Krav </a:t>
            </a:r>
            <a:r>
              <a:rPr lang="sv-SE" sz="2200" dirty="0"/>
              <a:t>vid utbyte av konsult.</a:t>
            </a:r>
          </a:p>
          <a:p>
            <a:pPr lvl="0"/>
            <a:r>
              <a:rPr lang="sv-SE" sz="2200" dirty="0" smtClean="0"/>
              <a:t>Krav </a:t>
            </a:r>
            <a:r>
              <a:rPr lang="sv-SE" sz="2200" dirty="0"/>
              <a:t>att tjänster ska kunna utföras likvärdigt vid uppdrag som omfattar myndigheter med många verksamhetsställen. </a:t>
            </a:r>
            <a:endParaRPr lang="sv-SE" sz="2200" dirty="0" smtClean="0"/>
          </a:p>
          <a:p>
            <a:pPr lvl="0"/>
            <a:r>
              <a:rPr lang="sv-SE" sz="2200" dirty="0" smtClean="0"/>
              <a:t>Krav </a:t>
            </a:r>
            <a:r>
              <a:rPr lang="sv-SE" sz="2200" dirty="0"/>
              <a:t>att grupper av konsulter ska vara väl samtränade för att kunna utföra uppdrag på många olika verksamhetsställen</a:t>
            </a:r>
            <a:r>
              <a:rPr lang="sv-SE" sz="2200" dirty="0" smtClean="0"/>
              <a:t>.</a:t>
            </a:r>
            <a:endParaRPr lang="sv-SE" sz="2200" dirty="0"/>
          </a:p>
        </p:txBody>
      </p:sp>
    </p:spTree>
    <p:extLst>
      <p:ext uri="{BB962C8B-B14F-4D97-AF65-F5344CB8AC3E}">
        <p14:creationId xmlns:p14="http://schemas.microsoft.com/office/powerpoint/2010/main" val="28410181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Kravkatalog – exempel fortsättning</a:t>
            </a:r>
            <a:endParaRPr lang="sv-SE" dirty="0"/>
          </a:p>
        </p:txBody>
      </p:sp>
      <p:sp>
        <p:nvSpPr>
          <p:cNvPr id="3" name="Platshållare för innehåll 2"/>
          <p:cNvSpPr>
            <a:spLocks noGrp="1"/>
          </p:cNvSpPr>
          <p:nvPr>
            <p:ph idx="1"/>
          </p:nvPr>
        </p:nvSpPr>
        <p:spPr/>
        <p:txBody>
          <a:bodyPr>
            <a:noAutofit/>
          </a:bodyPr>
          <a:lstStyle/>
          <a:p>
            <a:pPr marL="92075" indent="0">
              <a:buNone/>
            </a:pPr>
            <a:r>
              <a:rPr lang="sv-SE" sz="2200" dirty="0" smtClean="0"/>
              <a:t>Övrigt</a:t>
            </a:r>
            <a:endParaRPr lang="sv-SE" sz="2200" dirty="0"/>
          </a:p>
          <a:p>
            <a:pPr lvl="0"/>
            <a:r>
              <a:rPr lang="sv-SE" sz="2200" dirty="0" smtClean="0"/>
              <a:t>Krav </a:t>
            </a:r>
            <a:r>
              <a:rPr lang="sv-SE" sz="2200" dirty="0"/>
              <a:t>på särskilda etikregler vid uppdrag som omfattar känslig personlig information.</a:t>
            </a:r>
          </a:p>
          <a:p>
            <a:pPr lvl="0"/>
            <a:r>
              <a:rPr lang="sv-SE" sz="2200" dirty="0" smtClean="0"/>
              <a:t>Krav </a:t>
            </a:r>
            <a:r>
              <a:rPr lang="sv-SE" sz="2200" dirty="0"/>
              <a:t>på pedagogisk kompetens och att genomföra utbildningar. </a:t>
            </a:r>
            <a:endParaRPr lang="sv-SE" sz="2200" dirty="0" smtClean="0"/>
          </a:p>
          <a:p>
            <a:pPr lvl="0"/>
            <a:r>
              <a:rPr lang="sv-SE" sz="2200" dirty="0" smtClean="0"/>
              <a:t>Krav </a:t>
            </a:r>
            <a:r>
              <a:rPr lang="sv-SE" sz="2200" dirty="0"/>
              <a:t>på pedagogiska metoder och hur utbildning ska utformas. </a:t>
            </a:r>
            <a:endParaRPr lang="sv-SE" sz="2200" dirty="0" smtClean="0"/>
          </a:p>
          <a:p>
            <a:pPr lvl="0"/>
            <a:r>
              <a:rPr lang="sv-SE" sz="2200" dirty="0" smtClean="0"/>
              <a:t>Möjlighet </a:t>
            </a:r>
            <a:r>
              <a:rPr lang="sv-SE" sz="2200" dirty="0"/>
              <a:t>att avbeställa kundanpassad utbildning vid för få deltagare.</a:t>
            </a:r>
          </a:p>
        </p:txBody>
      </p:sp>
    </p:spTree>
    <p:extLst>
      <p:ext uri="{BB962C8B-B14F-4D97-AF65-F5344CB8AC3E}">
        <p14:creationId xmlns:p14="http://schemas.microsoft.com/office/powerpoint/2010/main" val="30560519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Ingår inte</a:t>
            </a:r>
            <a:endParaRPr lang="sv-SE"/>
          </a:p>
        </p:txBody>
      </p:sp>
      <p:sp>
        <p:nvSpPr>
          <p:cNvPr id="3" name="Platshållare för innehåll 2"/>
          <p:cNvSpPr>
            <a:spLocks noGrp="1"/>
          </p:cNvSpPr>
          <p:nvPr>
            <p:ph idx="1"/>
          </p:nvPr>
        </p:nvSpPr>
        <p:spPr/>
        <p:txBody>
          <a:bodyPr/>
          <a:lstStyle/>
          <a:p>
            <a:r>
              <a:rPr lang="sv-SE" sz="2200" dirty="0"/>
              <a:t>Individuella insatser eller utbildning inom myndighetens sakområden eller stödverksamheter</a:t>
            </a:r>
          </a:p>
          <a:p>
            <a:r>
              <a:rPr lang="sv-SE" sz="2200" dirty="0"/>
              <a:t>ingår inte i upphandlingen.</a:t>
            </a:r>
          </a:p>
          <a:p>
            <a:r>
              <a:rPr lang="sv-SE" sz="2200" dirty="0"/>
              <a:t>Rekryterings- och bemanningstjänster ingår inte i upphandlingen.</a:t>
            </a:r>
          </a:p>
          <a:p>
            <a:pPr marL="92075" indent="0">
              <a:buNone/>
            </a:pPr>
            <a:endParaRPr lang="sv-SE" sz="2200" dirty="0" smtClean="0"/>
          </a:p>
          <a:p>
            <a:pPr marL="92075" indent="0">
              <a:buNone/>
            </a:pPr>
            <a:r>
              <a:rPr lang="sv-SE" sz="2200" i="1" dirty="0" smtClean="0"/>
              <a:t>Tjänster </a:t>
            </a:r>
            <a:r>
              <a:rPr lang="sv-SE" sz="2200" i="1" dirty="0"/>
              <a:t>- Likheter och skillnader i förhållande till ULV och VU – behov och perspektiv. </a:t>
            </a:r>
          </a:p>
        </p:txBody>
      </p:sp>
    </p:spTree>
    <p:extLst>
      <p:ext uri="{BB962C8B-B14F-4D97-AF65-F5344CB8AC3E}">
        <p14:creationId xmlns:p14="http://schemas.microsoft.com/office/powerpoint/2010/main" val="32988862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88900" y="0"/>
            <a:ext cx="9334500" cy="6858000"/>
          </a:xfrm>
        </p:spPr>
      </p:sp>
      <p:grpSp>
        <p:nvGrpSpPr>
          <p:cNvPr id="3075" name="Grupp 3"/>
          <p:cNvGrpSpPr>
            <a:grpSpLocks/>
          </p:cNvGrpSpPr>
          <p:nvPr/>
        </p:nvGrpSpPr>
        <p:grpSpPr bwMode="auto">
          <a:xfrm>
            <a:off x="0" y="3467100"/>
            <a:ext cx="9144000" cy="2171700"/>
            <a:chOff x="0" y="3467100"/>
            <a:chExt cx="9144000" cy="2171700"/>
          </a:xfrm>
        </p:grpSpPr>
        <p:sp>
          <p:nvSpPr>
            <p:cNvPr id="9" name="Rektangel 8"/>
            <p:cNvSpPr/>
            <p:nvPr/>
          </p:nvSpPr>
          <p:spPr>
            <a:xfrm>
              <a:off x="0" y="3467100"/>
              <a:ext cx="9144000" cy="2171700"/>
            </a:xfrm>
            <a:prstGeom prst="rect">
              <a:avLst/>
            </a:prstGeom>
            <a:solidFill>
              <a:srgbClr val="006992">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textruta 4"/>
            <p:cNvSpPr txBox="1">
              <a:spLocks noChangeArrowheads="1"/>
            </p:cNvSpPr>
            <p:nvPr/>
          </p:nvSpPr>
          <p:spPr bwMode="auto">
            <a:xfrm>
              <a:off x="1041400" y="3759200"/>
              <a:ext cx="636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sv-SE" sz="4000" kern="100" spc="-100" dirty="0" smtClean="0">
                  <a:solidFill>
                    <a:schemeClr val="bg1"/>
                  </a:solidFill>
                  <a:latin typeface="Franklin Gothic Book" charset="0"/>
                  <a:cs typeface="Franklin Gothic Book" charset="0"/>
                </a:rPr>
                <a:t>Managementtjänster – Avropsförfrågan och avropsprocessen</a:t>
              </a:r>
              <a:endParaRPr lang="sv-SE" sz="4000" kern="100" spc="-100" dirty="0">
                <a:solidFill>
                  <a:schemeClr val="bg1"/>
                </a:solidFill>
                <a:latin typeface="Franklin Gothic Book" charset="0"/>
                <a:cs typeface="Franklin Gothic Book" charset="0"/>
              </a:endParaRPr>
            </a:p>
          </p:txBody>
        </p:sp>
      </p:grpSp>
      <p:pic>
        <p:nvPicPr>
          <p:cNvPr id="3076" name="Bildobjekt 6" descr="kk_statens_inkopscentral_ne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3463" y="4627563"/>
            <a:ext cx="14636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21680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Avtalsstruktur</a:t>
            </a:r>
            <a:endParaRPr lang="sv-SE" dirty="0"/>
          </a:p>
        </p:txBody>
      </p:sp>
      <p:sp>
        <p:nvSpPr>
          <p:cNvPr id="4" name="Platshållare för text 3"/>
          <p:cNvSpPr>
            <a:spLocks noGrp="1"/>
          </p:cNvSpPr>
          <p:nvPr>
            <p:ph type="body" sz="quarter" idx="10"/>
          </p:nvPr>
        </p:nvSpPr>
        <p:spPr>
          <a:xfrm>
            <a:off x="825499" y="1562100"/>
            <a:ext cx="7569353" cy="3962400"/>
          </a:xfrm>
        </p:spPr>
        <p:txBody>
          <a:bodyPr/>
          <a:lstStyle/>
          <a:p>
            <a:pPr marL="0" indent="0">
              <a:buNone/>
            </a:pPr>
            <a:r>
              <a:rPr lang="sv-SE" altLang="sv-SE" dirty="0" smtClean="0"/>
              <a:t>Följande dokument kan vara av intresse vid ett avrop.</a:t>
            </a:r>
          </a:p>
          <a:p>
            <a:pPr>
              <a:buFont typeface="Arial" panose="020B0604020202020204" pitchFamily="34" charset="0"/>
              <a:buChar char="•"/>
            </a:pPr>
            <a:r>
              <a:rPr lang="sv-SE" dirty="0" smtClean="0"/>
              <a:t>Huvudtext - R</a:t>
            </a:r>
            <a:r>
              <a:rPr lang="sv-SE" altLang="sv-SE" dirty="0" smtClean="0">
                <a:sym typeface="Wingdings" pitchFamily="-104" charset="2"/>
              </a:rPr>
              <a:t>eglerar </a:t>
            </a:r>
            <a:r>
              <a:rPr lang="sv-SE" altLang="sv-SE" dirty="0">
                <a:sym typeface="Wingdings" pitchFamily="-104" charset="2"/>
              </a:rPr>
              <a:t>förhållandet mellan </a:t>
            </a:r>
            <a:r>
              <a:rPr lang="sv-SE" altLang="sv-SE" dirty="0"/>
              <a:t>ramavtalsleverantören och Statens inköpscentral. </a:t>
            </a:r>
          </a:p>
          <a:p>
            <a:pPr>
              <a:buFont typeface="Arial" panose="020B0604020202020204" pitchFamily="34" charset="0"/>
              <a:buChar char="•"/>
            </a:pPr>
            <a:r>
              <a:rPr lang="sv-SE" dirty="0" smtClean="0"/>
              <a:t>Allmänna villkor – Standardiserade leveransvillkor som utgör en del av avropande myndighets Kontrakt. Kan i viss mån förändras.</a:t>
            </a:r>
          </a:p>
          <a:p>
            <a:pPr>
              <a:buFont typeface="Arial" panose="020B0604020202020204" pitchFamily="34" charset="0"/>
              <a:buChar char="•"/>
            </a:pPr>
            <a:r>
              <a:rPr lang="sv-SE" dirty="0" smtClean="0"/>
              <a:t>Kontrakt – Reglerar förhållandet mellan avropande myndighet och ramavtalsleverantören. Upprättas vid skriftligen i samband vid avrop. </a:t>
            </a:r>
          </a:p>
        </p:txBody>
      </p:sp>
    </p:spTree>
    <p:extLst>
      <p:ext uri="{BB962C8B-B14F-4D97-AF65-F5344CB8AC3E}">
        <p14:creationId xmlns:p14="http://schemas.microsoft.com/office/powerpoint/2010/main" val="1428471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332656"/>
            <a:ext cx="8229600" cy="1143000"/>
          </a:xfrm>
        </p:spPr>
        <p:txBody>
          <a:bodyPr>
            <a:normAutofit/>
          </a:bodyPr>
          <a:lstStyle/>
          <a:p>
            <a:r>
              <a:rPr lang="sv-SE" altLang="sv-SE" sz="4000" dirty="0"/>
              <a:t>Fördelning av </a:t>
            </a:r>
            <a:r>
              <a:rPr lang="sv-SE" altLang="sv-SE" sz="4000" dirty="0" smtClean="0"/>
              <a:t>ansvar</a:t>
            </a:r>
            <a:endParaRPr lang="sv-SE" sz="4000" dirty="0"/>
          </a:p>
        </p:txBody>
      </p:sp>
      <p:sp>
        <p:nvSpPr>
          <p:cNvPr id="3" name="Platshållare för innehåll 2"/>
          <p:cNvSpPr>
            <a:spLocks noGrp="1"/>
          </p:cNvSpPr>
          <p:nvPr>
            <p:ph sz="half" idx="1"/>
          </p:nvPr>
        </p:nvSpPr>
        <p:spPr>
          <a:xfrm>
            <a:off x="3851920" y="1700808"/>
            <a:ext cx="4968552" cy="4958011"/>
          </a:xfrm>
        </p:spPr>
        <p:txBody>
          <a:bodyPr>
            <a:normAutofit/>
          </a:bodyPr>
          <a:lstStyle/>
          <a:p>
            <a:pPr marL="0" indent="0">
              <a:spcAft>
                <a:spcPts val="500"/>
              </a:spcAft>
              <a:buNone/>
            </a:pPr>
            <a:r>
              <a:rPr lang="sv-SE" altLang="sv-SE" sz="2000" dirty="0">
                <a:solidFill>
                  <a:schemeClr val="accent6">
                    <a:lumMod val="75000"/>
                  </a:schemeClr>
                </a:solidFill>
                <a:latin typeface="Franklin Gothic Book" panose="020B0503020102020204" pitchFamily="34" charset="0"/>
              </a:rPr>
              <a:t>Avropsberättigade </a:t>
            </a:r>
            <a:r>
              <a:rPr lang="sv-SE" altLang="sv-SE" sz="2000" dirty="0" smtClean="0">
                <a:solidFill>
                  <a:schemeClr val="accent6">
                    <a:lumMod val="75000"/>
                  </a:schemeClr>
                </a:solidFill>
                <a:latin typeface="Franklin Gothic Book" panose="020B0503020102020204" pitchFamily="34" charset="0"/>
              </a:rPr>
              <a:t>myndigheter ansvarar för:</a:t>
            </a:r>
            <a:endParaRPr lang="sv-SE" altLang="sv-SE" sz="2000" dirty="0">
              <a:solidFill>
                <a:schemeClr val="accent6">
                  <a:lumMod val="75000"/>
                </a:schemeClr>
              </a:solidFill>
              <a:latin typeface="Franklin Gothic Book" panose="020B0503020102020204" pitchFamily="34" charset="0"/>
            </a:endParaRPr>
          </a:p>
          <a:p>
            <a:pPr>
              <a:spcAft>
                <a:spcPts val="500"/>
              </a:spcAft>
              <a:buClr>
                <a:schemeClr val="accent6">
                  <a:lumMod val="75000"/>
                </a:schemeClr>
              </a:buClr>
              <a:buFont typeface="Arial" charset="0"/>
              <a:buChar char="•"/>
            </a:pPr>
            <a:r>
              <a:rPr lang="sv-SE" altLang="sv-SE" sz="2000" dirty="0" smtClean="0">
                <a:latin typeface="Franklin Gothic Book" panose="020B0503020102020204" pitchFamily="34" charset="0"/>
              </a:rPr>
              <a:t>avropsprocessen samt kontraktsuppföljning.</a:t>
            </a:r>
          </a:p>
          <a:p>
            <a:pPr>
              <a:spcAft>
                <a:spcPts val="500"/>
              </a:spcAft>
              <a:buClr>
                <a:schemeClr val="accent6">
                  <a:lumMod val="75000"/>
                </a:schemeClr>
              </a:buClr>
              <a:buFont typeface="Arial" charset="0"/>
              <a:buChar char="•"/>
            </a:pPr>
            <a:r>
              <a:rPr lang="sv-SE" altLang="sv-SE" sz="2000" dirty="0" smtClean="0">
                <a:latin typeface="Franklin Gothic Book" panose="020B0503020102020204" pitchFamily="34" charset="0"/>
              </a:rPr>
              <a:t>att avropet sker i enlighet med ramavtalet och i enlighet med LOU.</a:t>
            </a:r>
          </a:p>
          <a:p>
            <a:pPr>
              <a:spcAft>
                <a:spcPts val="500"/>
              </a:spcAft>
              <a:buClr>
                <a:schemeClr val="accent6">
                  <a:lumMod val="75000"/>
                </a:schemeClr>
              </a:buClr>
            </a:pPr>
            <a:r>
              <a:rPr lang="sv-SE" altLang="sv-SE" sz="2000" dirty="0" smtClean="0">
                <a:latin typeface="Franklin Gothic Book" panose="020B0503020102020204" pitchFamily="34" charset="0"/>
              </a:rPr>
              <a:t>att precisera och anpassa efter det egna behovet.</a:t>
            </a:r>
          </a:p>
          <a:p>
            <a:pPr>
              <a:spcAft>
                <a:spcPts val="500"/>
              </a:spcAft>
              <a:buClr>
                <a:schemeClr val="accent6">
                  <a:lumMod val="75000"/>
                </a:schemeClr>
              </a:buClr>
            </a:pPr>
            <a:r>
              <a:rPr lang="sv-SE" sz="2000" dirty="0" smtClean="0">
                <a:latin typeface="Franklin Gothic Book" panose="020B0503020102020204" pitchFamily="34" charset="0"/>
              </a:rPr>
              <a:t>avropens </a:t>
            </a:r>
            <a:r>
              <a:rPr lang="sv-SE" sz="2000" dirty="0">
                <a:latin typeface="Franklin Gothic Book" panose="020B0503020102020204" pitchFamily="34" charset="0"/>
              </a:rPr>
              <a:t>utgångspunkt är </a:t>
            </a:r>
            <a:r>
              <a:rPr lang="sv-SE" sz="2000" dirty="0" smtClean="0">
                <a:latin typeface="Franklin Gothic Book" panose="020B0503020102020204" pitchFamily="34" charset="0"/>
              </a:rPr>
              <a:t>de </a:t>
            </a:r>
            <a:r>
              <a:rPr lang="sv-SE" sz="2000" dirty="0">
                <a:latin typeface="Franklin Gothic Book" panose="020B0503020102020204" pitchFamily="34" charset="0"/>
              </a:rPr>
              <a:t>egna </a:t>
            </a:r>
            <a:r>
              <a:rPr lang="sv-SE" sz="2000" dirty="0" smtClean="0">
                <a:latin typeface="Franklin Gothic Book" panose="020B0503020102020204" pitchFamily="34" charset="0"/>
              </a:rPr>
              <a:t>behoven inom managementtjänster.</a:t>
            </a:r>
            <a:endParaRPr lang="sv-SE" sz="2000" dirty="0">
              <a:latin typeface="Franklin Gothic Book" panose="020B0503020102020204" pitchFamily="34" charset="0"/>
            </a:endParaRPr>
          </a:p>
          <a:p>
            <a:pPr>
              <a:spcAft>
                <a:spcPts val="500"/>
              </a:spcAft>
              <a:buClr>
                <a:schemeClr val="accent6">
                  <a:lumMod val="75000"/>
                </a:schemeClr>
              </a:buClr>
            </a:pPr>
            <a:endParaRPr lang="sv-SE" altLang="sv-SE" sz="2000" dirty="0">
              <a:latin typeface="Franklin Gothic Book" panose="020B0503020102020204" pitchFamily="34" charset="0"/>
            </a:endParaRPr>
          </a:p>
          <a:p>
            <a:pPr marL="0" indent="0">
              <a:buNone/>
            </a:pPr>
            <a:endParaRPr lang="sv-SE" b="1" dirty="0" smtClean="0"/>
          </a:p>
          <a:p>
            <a:endParaRPr lang="sv-SE" sz="2000" dirty="0">
              <a:latin typeface="Franklin Gothic Book" panose="020B0503020102020204" pitchFamily="34" charset="0"/>
            </a:endParaRPr>
          </a:p>
        </p:txBody>
      </p:sp>
      <p:sp>
        <p:nvSpPr>
          <p:cNvPr id="9" name="textruta 8"/>
          <p:cNvSpPr txBox="1"/>
          <p:nvPr/>
        </p:nvSpPr>
        <p:spPr>
          <a:xfrm>
            <a:off x="1475656" y="5927794"/>
            <a:ext cx="1440160" cy="369332"/>
          </a:xfrm>
          <a:prstGeom prst="rect">
            <a:avLst/>
          </a:prstGeom>
          <a:noFill/>
        </p:spPr>
        <p:txBody>
          <a:bodyPr wrap="square" rtlCol="0">
            <a:spAutoFit/>
          </a:bodyPr>
          <a:lstStyle/>
          <a:p>
            <a:endParaRPr lang="sv-SE" dirty="0">
              <a:latin typeface="Franklin Gothic Book" panose="020B0503020102020204" pitchFamily="34" charset="0"/>
            </a:endParaRPr>
          </a:p>
        </p:txBody>
      </p:sp>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3568" y="1916832"/>
            <a:ext cx="2937792" cy="2476188"/>
          </a:xfrm>
        </p:spPr>
      </p:pic>
    </p:spTree>
    <p:extLst>
      <p:ext uri="{BB962C8B-B14F-4D97-AF65-F5344CB8AC3E}">
        <p14:creationId xmlns:p14="http://schemas.microsoft.com/office/powerpoint/2010/main" val="270306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Avtalsstruktur</a:t>
            </a:r>
            <a:endParaRPr lang="sv-SE" dirty="0"/>
          </a:p>
        </p:txBody>
      </p:sp>
      <p:sp>
        <p:nvSpPr>
          <p:cNvPr id="4" name="Platshållare för text 3"/>
          <p:cNvSpPr>
            <a:spLocks noGrp="1"/>
          </p:cNvSpPr>
          <p:nvPr>
            <p:ph type="body" sz="quarter" idx="10"/>
          </p:nvPr>
        </p:nvSpPr>
        <p:spPr>
          <a:xfrm>
            <a:off x="825499" y="1562100"/>
            <a:ext cx="7569353" cy="3962400"/>
          </a:xfrm>
        </p:spPr>
        <p:txBody>
          <a:bodyPr/>
          <a:lstStyle/>
          <a:p>
            <a:pPr>
              <a:buFont typeface="Arial" panose="020B0604020202020204" pitchFamily="34" charset="0"/>
              <a:buChar char="•"/>
            </a:pPr>
            <a:r>
              <a:rPr lang="sv-SE" dirty="0" smtClean="0"/>
              <a:t>Kravkatalog – förteckning över vilka krav som kan preciseras och kompetteras i ett avrop.</a:t>
            </a:r>
            <a:endParaRPr lang="sv-SE" dirty="0"/>
          </a:p>
          <a:p>
            <a:pPr>
              <a:buFont typeface="Arial" panose="020B0604020202020204" pitchFamily="34" charset="0"/>
              <a:buChar char="•"/>
            </a:pPr>
            <a:r>
              <a:rPr lang="sv-SE" dirty="0" smtClean="0"/>
              <a:t>Anbudsinbjudan -  Innehåller de kvalificeringskrav som ställts på ramavtalsleverantörerna.</a:t>
            </a:r>
          </a:p>
          <a:p>
            <a:pPr>
              <a:buFont typeface="Arial" panose="020B0604020202020204" pitchFamily="34" charset="0"/>
              <a:buChar char="•"/>
            </a:pPr>
            <a:r>
              <a:rPr lang="sv-SE" dirty="0" smtClean="0"/>
              <a:t>Förfrågningsunderlag – innehåller vilka krav som ställts krav på tjänsterna, upphandlingens utvärderingskriterier samt särskilda kontraktsvillkor.</a:t>
            </a:r>
          </a:p>
          <a:p>
            <a:endParaRPr lang="sv-SE" dirty="0"/>
          </a:p>
        </p:txBody>
      </p:sp>
    </p:spTree>
    <p:extLst>
      <p:ext uri="{BB962C8B-B14F-4D97-AF65-F5344CB8AC3E}">
        <p14:creationId xmlns:p14="http://schemas.microsoft.com/office/powerpoint/2010/main" val="19598440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lstStyle/>
          <a:p>
            <a:r>
              <a:rPr lang="sv-SE" altLang="sv-SE" dirty="0" smtClean="0"/>
              <a:t>Avropsförfrågan</a:t>
            </a:r>
          </a:p>
        </p:txBody>
      </p:sp>
      <p:sp>
        <p:nvSpPr>
          <p:cNvPr id="15363" name="Platshållare för innehåll 2"/>
          <p:cNvSpPr>
            <a:spLocks noGrp="1"/>
          </p:cNvSpPr>
          <p:nvPr>
            <p:ph sz="half" idx="1"/>
          </p:nvPr>
        </p:nvSpPr>
        <p:spPr>
          <a:xfrm>
            <a:off x="457200" y="1600200"/>
            <a:ext cx="8219256" cy="4525963"/>
          </a:xfrm>
        </p:spPr>
        <p:txBody>
          <a:bodyPr/>
          <a:lstStyle/>
          <a:p>
            <a:pPr marL="92075" indent="0">
              <a:buNone/>
            </a:pPr>
            <a:r>
              <a:rPr lang="sv-SE" altLang="sv-SE" sz="2200" dirty="0"/>
              <a:t>Behovsanalys</a:t>
            </a:r>
          </a:p>
          <a:p>
            <a:r>
              <a:rPr lang="sv-SE" altLang="sv-SE" sz="2200" dirty="0"/>
              <a:t>En anskaffning av en tjänst ska alltid grunda sig på ett behov hos den upphandlande myndigheten.</a:t>
            </a:r>
          </a:p>
          <a:p>
            <a:r>
              <a:rPr lang="sv-SE" altLang="sv-SE" sz="2200" dirty="0"/>
              <a:t>Innan ett avrop genomförs ska (det objektiva) behovet identifieras och om nödvändigt en dialog med marknaden/ramavtalsleverantörerna genomföras.</a:t>
            </a:r>
          </a:p>
          <a:p>
            <a:r>
              <a:rPr lang="sv-SE" altLang="sv-SE" sz="2200" dirty="0"/>
              <a:t>Vid behovsinventeringen bör även potentiella framtida behov identifieras så att även dessa kan omfattas av avropet, t.ex. som optioner.</a:t>
            </a:r>
          </a:p>
          <a:p>
            <a:r>
              <a:rPr lang="sv-SE" altLang="sv-SE" sz="2200" dirty="0"/>
              <a:t>Behovet avgör vilket ramavtal som är tillämpligt.</a:t>
            </a:r>
          </a:p>
          <a:p>
            <a:endParaRPr lang="sv-SE" altLang="sv-SE" dirty="0" smtClean="0"/>
          </a:p>
        </p:txBody>
      </p:sp>
    </p:spTree>
    <p:extLst>
      <p:ext uri="{BB962C8B-B14F-4D97-AF65-F5344CB8AC3E}">
        <p14:creationId xmlns:p14="http://schemas.microsoft.com/office/powerpoint/2010/main" val="1796034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lstStyle/>
          <a:p>
            <a:r>
              <a:rPr lang="sv-SE" altLang="sv-SE" dirty="0" smtClean="0"/>
              <a:t>Avropsförfrågan</a:t>
            </a:r>
          </a:p>
        </p:txBody>
      </p:sp>
      <p:sp>
        <p:nvSpPr>
          <p:cNvPr id="15363" name="Platshållare för innehåll 2"/>
          <p:cNvSpPr>
            <a:spLocks noGrp="1"/>
          </p:cNvSpPr>
          <p:nvPr>
            <p:ph sz="half" idx="1"/>
          </p:nvPr>
        </p:nvSpPr>
        <p:spPr>
          <a:xfrm>
            <a:off x="457200" y="1600200"/>
            <a:ext cx="8219256" cy="4525963"/>
          </a:xfrm>
        </p:spPr>
        <p:txBody>
          <a:bodyPr>
            <a:normAutofit lnSpcReduction="10000"/>
          </a:bodyPr>
          <a:lstStyle/>
          <a:p>
            <a:pPr marL="92075" lvl="1" indent="0">
              <a:spcBef>
                <a:spcPct val="0"/>
              </a:spcBef>
              <a:spcAft>
                <a:spcPts val="1100"/>
              </a:spcAft>
              <a:buClr>
                <a:srgbClr val="006992"/>
              </a:buClr>
              <a:buNone/>
            </a:pPr>
            <a:r>
              <a:rPr lang="sv-SE" altLang="sv-SE" sz="2200" dirty="0"/>
              <a:t>Kravställning</a:t>
            </a:r>
          </a:p>
          <a:p>
            <a:pPr marL="342900" lvl="1" indent="-250825">
              <a:spcBef>
                <a:spcPct val="0"/>
              </a:spcBef>
              <a:spcAft>
                <a:spcPts val="1100"/>
              </a:spcAft>
              <a:buClr>
                <a:srgbClr val="006992"/>
              </a:buClr>
              <a:buFont typeface="Arial" charset="0"/>
              <a:buChar char="•"/>
            </a:pPr>
            <a:r>
              <a:rPr lang="sv-SE" altLang="sv-SE" sz="2200" dirty="0"/>
              <a:t>I ett avrop får myndigheten </a:t>
            </a:r>
            <a:r>
              <a:rPr lang="sv-SE" altLang="sv-SE" sz="2200" dirty="0" smtClean="0"/>
              <a:t>precisera </a:t>
            </a:r>
            <a:r>
              <a:rPr lang="sv-SE" altLang="sv-SE" sz="2200" dirty="0"/>
              <a:t>och om nödvändigt komplettera krav som är ställda i ramavtalet.</a:t>
            </a:r>
          </a:p>
          <a:p>
            <a:pPr marL="342900" lvl="1" indent="-250825">
              <a:spcBef>
                <a:spcPct val="0"/>
              </a:spcBef>
              <a:spcAft>
                <a:spcPts val="1100"/>
              </a:spcAft>
              <a:buClr>
                <a:srgbClr val="006992"/>
              </a:buClr>
              <a:buFont typeface="Arial" charset="0"/>
              <a:buChar char="•"/>
            </a:pPr>
            <a:r>
              <a:rPr lang="sv-SE" altLang="sv-SE" sz="2200" dirty="0"/>
              <a:t>Det finns tre typer av krav som myndigheten får ställa vid ett avrop:</a:t>
            </a:r>
          </a:p>
          <a:p>
            <a:pPr lvl="2"/>
            <a:r>
              <a:rPr lang="sv-SE" altLang="sv-SE" dirty="0" smtClean="0"/>
              <a:t>Tekniska specifikationer</a:t>
            </a:r>
          </a:p>
          <a:p>
            <a:pPr lvl="2"/>
            <a:r>
              <a:rPr lang="sv-SE" altLang="sv-SE" dirty="0" smtClean="0"/>
              <a:t>Utvärderingskriterier</a:t>
            </a:r>
          </a:p>
          <a:p>
            <a:pPr lvl="2"/>
            <a:r>
              <a:rPr lang="sv-SE" altLang="sv-SE" dirty="0" smtClean="0"/>
              <a:t>Särskilda kontraktsvillkor</a:t>
            </a:r>
          </a:p>
          <a:p>
            <a:pPr lvl="1"/>
            <a:r>
              <a:rPr lang="sv-SE" altLang="sv-SE" sz="2000" dirty="0" smtClean="0"/>
              <a:t>Obs! </a:t>
            </a:r>
            <a:r>
              <a:rPr lang="sv-SE" altLang="sv-SE" sz="2000" b="1" i="1" dirty="0" smtClean="0"/>
              <a:t>Kvalificeringskrav får </a:t>
            </a:r>
            <a:r>
              <a:rPr lang="sv-SE" altLang="sv-SE" sz="2000" b="1" i="1" dirty="0"/>
              <a:t>inte </a:t>
            </a:r>
            <a:r>
              <a:rPr lang="sv-SE" altLang="sv-SE" sz="2000" b="1" i="1" dirty="0" smtClean="0"/>
              <a:t>ställas!</a:t>
            </a:r>
          </a:p>
          <a:p>
            <a:pPr lvl="2"/>
            <a:r>
              <a:rPr lang="sv-SE" altLang="sv-SE" dirty="0" smtClean="0"/>
              <a:t>Med kvalificeringskrav avses krav på leverantören som ska vara uppfyllda vid anbuds inlämnande exempelvis krav på ekonomisk ställning och teknisk eller yrkesmässig kapacitet. </a:t>
            </a:r>
            <a:endParaRPr lang="sv-SE" altLang="sv-SE" dirty="0"/>
          </a:p>
          <a:p>
            <a:pPr lvl="2"/>
            <a:endParaRPr lang="sv-SE" altLang="sv-SE" dirty="0" smtClean="0"/>
          </a:p>
          <a:p>
            <a:pPr lvl="1"/>
            <a:endParaRPr lang="sv-SE" altLang="sv-SE" dirty="0" smtClean="0"/>
          </a:p>
        </p:txBody>
      </p:sp>
    </p:spTree>
    <p:extLst>
      <p:ext uri="{BB962C8B-B14F-4D97-AF65-F5344CB8AC3E}">
        <p14:creationId xmlns:p14="http://schemas.microsoft.com/office/powerpoint/2010/main" val="23766647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lstStyle/>
          <a:p>
            <a:r>
              <a:rPr lang="sv-SE" altLang="sv-SE" dirty="0" smtClean="0"/>
              <a:t>Avropsförfrågan</a:t>
            </a:r>
          </a:p>
        </p:txBody>
      </p:sp>
      <p:sp>
        <p:nvSpPr>
          <p:cNvPr id="15363" name="Platshållare för innehåll 2"/>
          <p:cNvSpPr>
            <a:spLocks noGrp="1"/>
          </p:cNvSpPr>
          <p:nvPr>
            <p:ph sz="half" idx="1"/>
          </p:nvPr>
        </p:nvSpPr>
        <p:spPr>
          <a:xfrm>
            <a:off x="457200" y="1600200"/>
            <a:ext cx="8219256" cy="4525963"/>
          </a:xfrm>
        </p:spPr>
        <p:txBody>
          <a:bodyPr>
            <a:normAutofit fontScale="85000" lnSpcReduction="20000"/>
          </a:bodyPr>
          <a:lstStyle/>
          <a:p>
            <a:r>
              <a:rPr lang="sv-SE" altLang="sv-SE" dirty="0" smtClean="0"/>
              <a:t>Tekniska specifikationer</a:t>
            </a:r>
          </a:p>
          <a:p>
            <a:pPr lvl="1"/>
            <a:r>
              <a:rPr lang="sv-SE" altLang="sv-SE" dirty="0" smtClean="0"/>
              <a:t>Tekniska specifikationer är obligatoriska krav på varans eller tjänstens funktionalitet eller prestanda.</a:t>
            </a:r>
          </a:p>
          <a:p>
            <a:pPr lvl="1"/>
            <a:r>
              <a:rPr lang="sv-SE" altLang="sv-SE" dirty="0" smtClean="0"/>
              <a:t>Den tekniska specifikationen får enbart bestå av krav som framgår av kravkatalogen eller i övrigt av förfrågningsunderlaget.</a:t>
            </a:r>
          </a:p>
          <a:p>
            <a:pPr lvl="1"/>
            <a:r>
              <a:rPr lang="sv-SE" altLang="sv-SE" dirty="0" smtClean="0"/>
              <a:t>Kraven prövas innan tilldelning av kontrakt.</a:t>
            </a:r>
          </a:p>
          <a:p>
            <a:pPr marL="457200" lvl="1" indent="0">
              <a:buNone/>
            </a:pPr>
            <a:endParaRPr lang="sv-SE" altLang="sv-SE" dirty="0"/>
          </a:p>
          <a:p>
            <a:r>
              <a:rPr lang="sv-SE" altLang="sv-SE" dirty="0" smtClean="0"/>
              <a:t>Viktigt att säkerställa (krav på kraven):</a:t>
            </a:r>
          </a:p>
          <a:p>
            <a:pPr lvl="1"/>
            <a:r>
              <a:rPr lang="sv-SE" altLang="sv-SE" dirty="0" smtClean="0"/>
              <a:t>Kravet måste har en koppling till tjänsten som avropas</a:t>
            </a:r>
          </a:p>
          <a:p>
            <a:pPr lvl="1"/>
            <a:r>
              <a:rPr lang="sv-SE" altLang="sv-SE" dirty="0" smtClean="0"/>
              <a:t>Kravet måste uttryckligen framgå av avropet</a:t>
            </a:r>
          </a:p>
          <a:p>
            <a:pPr lvl="1"/>
            <a:r>
              <a:rPr lang="sv-SE" altLang="sv-SE" dirty="0" smtClean="0"/>
              <a:t>Myndigheten får inte ha en obegränsad valfrihet vid bedömningen av kravet</a:t>
            </a:r>
          </a:p>
          <a:p>
            <a:pPr lvl="1"/>
            <a:r>
              <a:rPr lang="sv-SE" altLang="sv-SE" dirty="0" smtClean="0"/>
              <a:t>Kravet får inte bryta mot de upphandlingsrättsliga principerna</a:t>
            </a:r>
          </a:p>
          <a:p>
            <a:pPr lvl="2"/>
            <a:endParaRPr lang="sv-SE" altLang="sv-SE" dirty="0" smtClean="0"/>
          </a:p>
          <a:p>
            <a:pPr lvl="1"/>
            <a:endParaRPr lang="sv-SE" altLang="sv-SE" dirty="0" smtClean="0"/>
          </a:p>
        </p:txBody>
      </p:sp>
    </p:spTree>
    <p:extLst>
      <p:ext uri="{BB962C8B-B14F-4D97-AF65-F5344CB8AC3E}">
        <p14:creationId xmlns:p14="http://schemas.microsoft.com/office/powerpoint/2010/main" val="8301769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lstStyle/>
          <a:p>
            <a:r>
              <a:rPr lang="sv-SE" altLang="sv-SE" dirty="0" smtClean="0"/>
              <a:t>Avropsförfrågan</a:t>
            </a:r>
          </a:p>
        </p:txBody>
      </p:sp>
      <p:sp>
        <p:nvSpPr>
          <p:cNvPr id="15363" name="Platshållare för innehåll 2"/>
          <p:cNvSpPr>
            <a:spLocks noGrp="1"/>
          </p:cNvSpPr>
          <p:nvPr>
            <p:ph sz="half" idx="1"/>
          </p:nvPr>
        </p:nvSpPr>
        <p:spPr>
          <a:xfrm>
            <a:off x="457200" y="1600200"/>
            <a:ext cx="8219256" cy="4525963"/>
          </a:xfrm>
        </p:spPr>
        <p:txBody>
          <a:bodyPr>
            <a:normAutofit fontScale="85000" lnSpcReduction="20000"/>
          </a:bodyPr>
          <a:lstStyle/>
          <a:p>
            <a:r>
              <a:rPr lang="sv-SE" altLang="sv-SE" dirty="0" smtClean="0"/>
              <a:t>Utvärderingskriterier</a:t>
            </a:r>
          </a:p>
          <a:p>
            <a:pPr lvl="1"/>
            <a:r>
              <a:rPr lang="sv-SE" altLang="sv-SE" dirty="0" smtClean="0"/>
              <a:t>Ett </a:t>
            </a:r>
            <a:r>
              <a:rPr lang="sv-SE" altLang="sv-SE" dirty="0" err="1" smtClean="0"/>
              <a:t>utvärderingskriterie</a:t>
            </a:r>
            <a:r>
              <a:rPr lang="sv-SE" altLang="sv-SE" dirty="0" smtClean="0"/>
              <a:t> är ett ”tekniskt krav” som inte är obligatoriskt utan som istället ger ett mervärde.</a:t>
            </a:r>
          </a:p>
          <a:p>
            <a:pPr lvl="1"/>
            <a:r>
              <a:rPr lang="sv-SE" altLang="sv-SE" dirty="0" smtClean="0"/>
              <a:t>Samtliga kategorier av krav i kravkatalogen kan användas som utvärderingskriterier.</a:t>
            </a:r>
          </a:p>
          <a:p>
            <a:pPr lvl="1"/>
            <a:endParaRPr lang="sv-SE" altLang="sv-SE" dirty="0"/>
          </a:p>
          <a:p>
            <a:r>
              <a:rPr lang="sv-SE" altLang="sv-SE" dirty="0" smtClean="0"/>
              <a:t>Särskilda kontraktsvillkor (Bilaga Allmänna villkor + kravkatalog)</a:t>
            </a:r>
          </a:p>
          <a:p>
            <a:pPr lvl="1"/>
            <a:r>
              <a:rPr lang="sv-SE" altLang="sv-SE" dirty="0" smtClean="0"/>
              <a:t>Villkor för hur leverans ska genomföras.</a:t>
            </a:r>
          </a:p>
          <a:p>
            <a:pPr lvl="1"/>
            <a:r>
              <a:rPr lang="sv-SE" altLang="sv-SE" dirty="0" smtClean="0"/>
              <a:t>Prövas eller utvärderas inte. Behöver istället följas upp.</a:t>
            </a:r>
          </a:p>
          <a:p>
            <a:pPr lvl="1"/>
            <a:r>
              <a:rPr lang="sv-SE" altLang="sv-SE" dirty="0" smtClean="0"/>
              <a:t>Kan endast förändras i enlighet med vad som framgår av villkoret.</a:t>
            </a:r>
          </a:p>
          <a:p>
            <a:pPr lvl="1"/>
            <a:r>
              <a:rPr lang="sv-SE" altLang="sv-SE" dirty="0" smtClean="0"/>
              <a:t>Delar av kravkatalogen kan formuleras som särskilda kontraktsvillkor.</a:t>
            </a:r>
          </a:p>
          <a:p>
            <a:pPr lvl="2"/>
            <a:endParaRPr lang="sv-SE" altLang="sv-SE" dirty="0" smtClean="0"/>
          </a:p>
          <a:p>
            <a:pPr lvl="1"/>
            <a:endParaRPr lang="sv-SE" altLang="sv-SE" dirty="0" smtClean="0"/>
          </a:p>
        </p:txBody>
      </p:sp>
    </p:spTree>
    <p:extLst>
      <p:ext uri="{BB962C8B-B14F-4D97-AF65-F5344CB8AC3E}">
        <p14:creationId xmlns:p14="http://schemas.microsoft.com/office/powerpoint/2010/main" val="5650020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text 1"/>
          <p:cNvSpPr>
            <a:spLocks noGrp="1"/>
          </p:cNvSpPr>
          <p:nvPr>
            <p:ph type="body" sz="quarter" idx="10"/>
          </p:nvPr>
        </p:nvSpPr>
        <p:spPr>
          <a:xfrm>
            <a:off x="825499" y="1562100"/>
            <a:ext cx="7415117" cy="3962400"/>
          </a:xfrm>
        </p:spPr>
        <p:txBody>
          <a:bodyPr/>
          <a:lstStyle/>
          <a:p>
            <a:r>
              <a:rPr lang="sv-SE" dirty="0" smtClean="0"/>
              <a:t>Avropsordning</a:t>
            </a:r>
          </a:p>
          <a:p>
            <a:pPr marL="342900" indent="-342900">
              <a:buFont typeface="Arial" panose="020B0604020202020204" pitchFamily="34" charset="0"/>
              <a:buChar char="•"/>
            </a:pPr>
            <a:r>
              <a:rPr lang="sv-SE" dirty="0" smtClean="0"/>
              <a:t>Avropsordningen för samtliga managementramavtal är </a:t>
            </a:r>
            <a:r>
              <a:rPr lang="sv-SE" i="1" dirty="0" smtClean="0"/>
              <a:t>förnyad konkurrensutsättning.</a:t>
            </a:r>
            <a:endParaRPr lang="sv-SE" dirty="0" smtClean="0"/>
          </a:p>
          <a:p>
            <a:r>
              <a:rPr lang="sv-SE" dirty="0" smtClean="0"/>
              <a:t>Avropsprocessen:</a:t>
            </a:r>
            <a:endParaRPr lang="sv-SE" dirty="0"/>
          </a:p>
          <a:p>
            <a:pPr marL="342900" indent="-342900">
              <a:buFont typeface="Arial" panose="020B0604020202020204" pitchFamily="34" charset="0"/>
              <a:buChar char="•"/>
            </a:pPr>
            <a:r>
              <a:rPr lang="sv-SE" dirty="0" smtClean="0"/>
              <a:t>Avropsberättigad </a:t>
            </a:r>
            <a:r>
              <a:rPr lang="sv-SE" dirty="0"/>
              <a:t>ska upprätta en Avropsförfrågan </a:t>
            </a:r>
            <a:r>
              <a:rPr lang="sv-SE" dirty="0" smtClean="0"/>
              <a:t>och inbjuda </a:t>
            </a:r>
            <a:r>
              <a:rPr lang="sv-SE" dirty="0"/>
              <a:t>samtliga Ramavtalsleverantörer att lämna </a:t>
            </a:r>
            <a:r>
              <a:rPr lang="sv-SE" dirty="0" smtClean="0"/>
              <a:t>Avropssvar. </a:t>
            </a:r>
          </a:p>
          <a:p>
            <a:pPr marL="342900" indent="-342900">
              <a:buFont typeface="Arial" panose="020B0604020202020204" pitchFamily="34" charset="0"/>
              <a:buChar char="•"/>
            </a:pPr>
            <a:r>
              <a:rPr lang="sv-SE" dirty="0" smtClean="0"/>
              <a:t>Vid </a:t>
            </a:r>
            <a:r>
              <a:rPr lang="sv-SE" dirty="0"/>
              <a:t>behov får Avropsberättigad i Avropsförfrågan precisera villkoren och komplettera med andra krav och villkor som angetts i Ramavtalet inklusive förfrågningsunderlaget och Bilaga Kravkatalog. </a:t>
            </a:r>
            <a:endParaRPr lang="en-US" altLang="en-US" dirty="0" smtClean="0">
              <a:latin typeface="Franklin Gothic Book" pitchFamily="34" charset="0"/>
            </a:endParaRPr>
          </a:p>
        </p:txBody>
      </p:sp>
      <p:sp>
        <p:nvSpPr>
          <p:cNvPr id="3" name="Rubrik 2"/>
          <p:cNvSpPr>
            <a:spLocks noGrp="1"/>
          </p:cNvSpPr>
          <p:nvPr>
            <p:ph type="title"/>
          </p:nvPr>
        </p:nvSpPr>
        <p:spPr/>
        <p:txBody>
          <a:bodyPr/>
          <a:lstStyle/>
          <a:p>
            <a:pPr fontAlgn="auto">
              <a:spcAft>
                <a:spcPts val="0"/>
              </a:spcAft>
              <a:defRPr/>
            </a:pPr>
            <a:r>
              <a:rPr lang="sv-SE" dirty="0" smtClean="0"/>
              <a:t>Avropsordning och avropsprocessen</a:t>
            </a:r>
            <a:endParaRPr lang="sv-SE" dirty="0"/>
          </a:p>
        </p:txBody>
      </p:sp>
    </p:spTree>
    <p:extLst>
      <p:ext uri="{BB962C8B-B14F-4D97-AF65-F5344CB8AC3E}">
        <p14:creationId xmlns:p14="http://schemas.microsoft.com/office/powerpoint/2010/main" val="3947101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text 1"/>
          <p:cNvSpPr>
            <a:spLocks noGrp="1"/>
          </p:cNvSpPr>
          <p:nvPr>
            <p:ph type="body" sz="quarter" idx="10"/>
          </p:nvPr>
        </p:nvSpPr>
        <p:spPr>
          <a:xfrm>
            <a:off x="825499" y="1562100"/>
            <a:ext cx="7415117" cy="3962400"/>
          </a:xfrm>
        </p:spPr>
        <p:txBody>
          <a:bodyPr/>
          <a:lstStyle/>
          <a:p>
            <a:pPr marL="342900" indent="-342900">
              <a:buFont typeface="Arial" panose="020B0604020202020204" pitchFamily="34" charset="0"/>
              <a:buChar char="•"/>
            </a:pPr>
            <a:r>
              <a:rPr lang="sv-SE" dirty="0" smtClean="0"/>
              <a:t>Avropsberättigad </a:t>
            </a:r>
            <a:r>
              <a:rPr lang="sv-SE" dirty="0"/>
              <a:t>ska ange de </a:t>
            </a:r>
            <a:r>
              <a:rPr lang="sv-SE" dirty="0" smtClean="0"/>
              <a:t>utvärderingskriterier </a:t>
            </a:r>
            <a:r>
              <a:rPr lang="sv-SE" dirty="0"/>
              <a:t>som kommer att ligga till grund för tilldelning av Kontraktet</a:t>
            </a:r>
            <a:r>
              <a:rPr lang="sv-SE" dirty="0" smtClean="0"/>
              <a:t>.</a:t>
            </a:r>
          </a:p>
          <a:p>
            <a:pPr marL="342900" indent="-342900">
              <a:buFont typeface="Arial" panose="020B0604020202020204" pitchFamily="34" charset="0"/>
              <a:buChar char="•"/>
            </a:pPr>
            <a:r>
              <a:rPr lang="sv-SE" dirty="0" smtClean="0"/>
              <a:t>Avropsberättigad </a:t>
            </a:r>
            <a:r>
              <a:rPr lang="sv-SE" dirty="0"/>
              <a:t>ska ange en skälig tidsfrist som är tillräcklig för att lämna Avropssvar. Denna tidsfrist ska fastställas med hänsyn till avropsföremålets komplexitet samt den tid som behövs för att lämna Avropssvar. </a:t>
            </a:r>
            <a:endParaRPr lang="sv-SE" dirty="0" smtClean="0"/>
          </a:p>
          <a:p>
            <a:pPr marL="342900" indent="-342900">
              <a:buFont typeface="Arial" panose="020B0604020202020204" pitchFamily="34" charset="0"/>
              <a:buChar char="•"/>
            </a:pPr>
            <a:r>
              <a:rPr lang="sv-SE" dirty="0" smtClean="0"/>
              <a:t>Ramavtalsleverantör </a:t>
            </a:r>
            <a:r>
              <a:rPr lang="sv-SE" dirty="0"/>
              <a:t>som vid Avropet inte kan </a:t>
            </a:r>
            <a:r>
              <a:rPr lang="sv-SE" dirty="0" smtClean="0"/>
              <a:t>erbjuda efterfrågade </a:t>
            </a:r>
            <a:r>
              <a:rPr lang="sv-SE" dirty="0"/>
              <a:t>Tjänster är alltid skyldig att svara varför denne inte kan göra det.  </a:t>
            </a:r>
            <a:endParaRPr lang="en-US" altLang="en-US" dirty="0" smtClean="0">
              <a:latin typeface="Franklin Gothic Book" pitchFamily="34" charset="0"/>
            </a:endParaRPr>
          </a:p>
        </p:txBody>
      </p:sp>
      <p:sp>
        <p:nvSpPr>
          <p:cNvPr id="3" name="Rubrik 2"/>
          <p:cNvSpPr>
            <a:spLocks noGrp="1"/>
          </p:cNvSpPr>
          <p:nvPr>
            <p:ph type="title"/>
          </p:nvPr>
        </p:nvSpPr>
        <p:spPr/>
        <p:txBody>
          <a:bodyPr/>
          <a:lstStyle/>
          <a:p>
            <a:pPr fontAlgn="auto">
              <a:spcAft>
                <a:spcPts val="0"/>
              </a:spcAft>
              <a:defRPr/>
            </a:pPr>
            <a:r>
              <a:rPr lang="sv-SE" dirty="0"/>
              <a:t>Avropsprocessen</a:t>
            </a:r>
          </a:p>
        </p:txBody>
      </p:sp>
    </p:spTree>
    <p:extLst>
      <p:ext uri="{BB962C8B-B14F-4D97-AF65-F5344CB8AC3E}">
        <p14:creationId xmlns:p14="http://schemas.microsoft.com/office/powerpoint/2010/main" val="41629504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text 1"/>
          <p:cNvSpPr>
            <a:spLocks noGrp="1"/>
          </p:cNvSpPr>
          <p:nvPr>
            <p:ph type="body" sz="quarter" idx="10"/>
          </p:nvPr>
        </p:nvSpPr>
        <p:spPr>
          <a:xfrm>
            <a:off x="825499" y="1562100"/>
            <a:ext cx="7415117" cy="3962400"/>
          </a:xfrm>
        </p:spPr>
        <p:txBody>
          <a:bodyPr/>
          <a:lstStyle/>
          <a:p>
            <a:pPr marL="342900" indent="-342900">
              <a:buFont typeface="Arial" panose="020B0604020202020204" pitchFamily="34" charset="0"/>
              <a:buChar char="•"/>
            </a:pPr>
            <a:r>
              <a:rPr lang="sv-SE" dirty="0" smtClean="0"/>
              <a:t>Avropssvar </a:t>
            </a:r>
            <a:r>
              <a:rPr lang="sv-SE" dirty="0"/>
              <a:t>ska vara skriftliga och Avropsberättigad får ta del av innehållet i dem först när den angivna svarstiden löpt ut. </a:t>
            </a:r>
            <a:endParaRPr lang="sv-SE" dirty="0" smtClean="0"/>
          </a:p>
          <a:p>
            <a:pPr marL="342900" indent="-342900">
              <a:buFont typeface="Arial" panose="020B0604020202020204" pitchFamily="34" charset="0"/>
              <a:buChar char="•"/>
            </a:pPr>
            <a:r>
              <a:rPr lang="sv-SE" dirty="0" smtClean="0"/>
              <a:t>Kontrakt </a:t>
            </a:r>
            <a:r>
              <a:rPr lang="sv-SE" dirty="0"/>
              <a:t>tilldelas den Ramavtalsleverantör som lämnat det för Avropsberättigad </a:t>
            </a:r>
            <a:r>
              <a:rPr lang="sv-SE" i="1" dirty="0" smtClean="0"/>
              <a:t>ekonomiskt mest fördelaktiga </a:t>
            </a:r>
            <a:r>
              <a:rPr lang="sv-SE" dirty="0"/>
              <a:t>Avropssvaret. </a:t>
            </a:r>
            <a:endParaRPr lang="sv-SE" dirty="0" smtClean="0"/>
          </a:p>
          <a:p>
            <a:pPr marL="342900" indent="-342900">
              <a:buFont typeface="Arial" panose="020B0604020202020204" pitchFamily="34" charset="0"/>
              <a:buChar char="•"/>
            </a:pPr>
            <a:r>
              <a:rPr lang="sv-SE" dirty="0" smtClean="0"/>
              <a:t>Avropsberättigad </a:t>
            </a:r>
            <a:r>
              <a:rPr lang="sv-SE" dirty="0"/>
              <a:t>ska </a:t>
            </a:r>
            <a:r>
              <a:rPr lang="sv-SE" dirty="0" smtClean="0"/>
              <a:t>skyndsamt </a:t>
            </a:r>
            <a:r>
              <a:rPr lang="sv-SE" dirty="0"/>
              <a:t>skriftligen meddela de Ramavtalsleverantörer som deltagit i den förnyade konkurrensutsättningen om beslut om tilldelning av Kontraktet och redovisa skälen för beslutet. </a:t>
            </a:r>
          </a:p>
          <a:p>
            <a:pPr marL="342900" indent="-342900">
              <a:buFont typeface="Arial" panose="020B0604020202020204" pitchFamily="34" charset="0"/>
              <a:buChar char="•"/>
            </a:pPr>
            <a:endParaRPr lang="sv-SE" dirty="0" smtClean="0"/>
          </a:p>
          <a:p>
            <a:pPr marL="342900" indent="-342900">
              <a:buFont typeface="Arial" panose="020B0604020202020204" pitchFamily="34" charset="0"/>
              <a:buChar char="•"/>
            </a:pPr>
            <a:endParaRPr lang="en-US" altLang="en-US" dirty="0" smtClean="0">
              <a:latin typeface="Franklin Gothic Book" pitchFamily="34" charset="0"/>
            </a:endParaRPr>
          </a:p>
        </p:txBody>
      </p:sp>
      <p:sp>
        <p:nvSpPr>
          <p:cNvPr id="3" name="Rubrik 2"/>
          <p:cNvSpPr>
            <a:spLocks noGrp="1"/>
          </p:cNvSpPr>
          <p:nvPr>
            <p:ph type="title"/>
          </p:nvPr>
        </p:nvSpPr>
        <p:spPr/>
        <p:txBody>
          <a:bodyPr/>
          <a:lstStyle/>
          <a:p>
            <a:pPr fontAlgn="auto">
              <a:spcAft>
                <a:spcPts val="0"/>
              </a:spcAft>
              <a:defRPr/>
            </a:pPr>
            <a:r>
              <a:rPr lang="sv-SE" dirty="0"/>
              <a:t>Avropsprocessen</a:t>
            </a:r>
          </a:p>
        </p:txBody>
      </p:sp>
    </p:spTree>
    <p:extLst>
      <p:ext uri="{BB962C8B-B14F-4D97-AF65-F5344CB8AC3E}">
        <p14:creationId xmlns:p14="http://schemas.microsoft.com/office/powerpoint/2010/main" val="34218602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text 1"/>
          <p:cNvSpPr>
            <a:spLocks noGrp="1"/>
          </p:cNvSpPr>
          <p:nvPr>
            <p:ph type="body" sz="quarter" idx="10"/>
          </p:nvPr>
        </p:nvSpPr>
        <p:spPr>
          <a:xfrm>
            <a:off x="825499" y="1562100"/>
            <a:ext cx="7415117" cy="3962400"/>
          </a:xfrm>
        </p:spPr>
        <p:txBody>
          <a:bodyPr/>
          <a:lstStyle/>
          <a:p>
            <a:pPr marL="342900" indent="-342900">
              <a:buFont typeface="Arial" panose="020B0604020202020204" pitchFamily="34" charset="0"/>
              <a:buChar char="•"/>
            </a:pPr>
            <a:r>
              <a:rPr lang="sv-SE" dirty="0" smtClean="0"/>
              <a:t>Vid </a:t>
            </a:r>
            <a:r>
              <a:rPr lang="sv-SE" dirty="0"/>
              <a:t>Avrop </a:t>
            </a:r>
            <a:r>
              <a:rPr lang="sv-SE" dirty="0" smtClean="0"/>
              <a:t>börjar </a:t>
            </a:r>
            <a:r>
              <a:rPr lang="sv-SE" dirty="0"/>
              <a:t>ingen automatisk avtalsspärr att löpa men Avropsberättigad kan frivilligt iaktta en </a:t>
            </a:r>
            <a:r>
              <a:rPr lang="sv-SE" dirty="0" smtClean="0"/>
              <a:t>avtalsspärr. Avtalsspärrens </a:t>
            </a:r>
            <a:r>
              <a:rPr lang="sv-SE" dirty="0"/>
              <a:t>längd måste </a:t>
            </a:r>
            <a:r>
              <a:rPr lang="sv-SE" dirty="0" smtClean="0"/>
              <a:t>anges </a:t>
            </a:r>
            <a:r>
              <a:rPr lang="sv-SE" dirty="0"/>
              <a:t>i underrättelsen om tilldelnings beslutet. </a:t>
            </a:r>
            <a:endParaRPr lang="sv-SE" dirty="0" smtClean="0"/>
          </a:p>
          <a:p>
            <a:pPr marL="342900" indent="-342900">
              <a:buFont typeface="Arial" panose="020B0604020202020204" pitchFamily="34" charset="0"/>
              <a:buChar char="•"/>
            </a:pPr>
            <a:r>
              <a:rPr lang="sv-SE" dirty="0"/>
              <a:t>Ett skriftligt Kontrakt mellan Avropsberättigad och tilldelad Ramavtalsleverantör ska alltid upprättas efter Avrop med förnyad konkurrenssättning. </a:t>
            </a:r>
          </a:p>
          <a:p>
            <a:pPr marL="342900" indent="-342900">
              <a:buFont typeface="Arial" panose="020B0604020202020204" pitchFamily="34" charset="0"/>
              <a:buChar char="•"/>
            </a:pPr>
            <a:r>
              <a:rPr lang="sv-SE" altLang="en-US" dirty="0">
                <a:latin typeface="Franklin Gothic Book" pitchFamily="34" charset="0"/>
              </a:rPr>
              <a:t>Bilaga Allmänna villkor utgör alltid en del av kontraktet. </a:t>
            </a:r>
          </a:p>
          <a:p>
            <a:pPr marL="342900" indent="-342900">
              <a:buFont typeface="Arial" panose="020B0604020202020204" pitchFamily="34" charset="0"/>
              <a:buChar char="•"/>
            </a:pPr>
            <a:r>
              <a:rPr lang="sv-SE" altLang="en-US" dirty="0">
                <a:latin typeface="Franklin Gothic Book" pitchFamily="34" charset="0"/>
              </a:rPr>
              <a:t>Ramavtalet stipulerar inte hur lång tid ett kontrakt får löpa. Det avgörs istället av en proportionalitetsbedömning. Tumregeln är att ett kontrakt inte kan ha längre löptid än ramavtalet. Rättsläget är dock oklart</a:t>
            </a:r>
            <a:r>
              <a:rPr lang="sv-SE" altLang="en-US" dirty="0" smtClean="0">
                <a:latin typeface="Franklin Gothic Book" pitchFamily="34" charset="0"/>
              </a:rPr>
              <a:t>.</a:t>
            </a:r>
            <a:endParaRPr lang="sv-SE" altLang="en-US" dirty="0">
              <a:latin typeface="Franklin Gothic Book" pitchFamily="34" charset="0"/>
            </a:endParaRPr>
          </a:p>
        </p:txBody>
      </p:sp>
      <p:sp>
        <p:nvSpPr>
          <p:cNvPr id="3" name="Rubrik 2"/>
          <p:cNvSpPr>
            <a:spLocks noGrp="1"/>
          </p:cNvSpPr>
          <p:nvPr>
            <p:ph type="title"/>
          </p:nvPr>
        </p:nvSpPr>
        <p:spPr/>
        <p:txBody>
          <a:bodyPr/>
          <a:lstStyle/>
          <a:p>
            <a:pPr fontAlgn="auto">
              <a:spcAft>
                <a:spcPts val="0"/>
              </a:spcAft>
              <a:defRPr/>
            </a:pPr>
            <a:r>
              <a:rPr lang="sv-SE" dirty="0"/>
              <a:t>Avropsprocessen</a:t>
            </a:r>
          </a:p>
        </p:txBody>
      </p:sp>
    </p:spTree>
    <p:extLst>
      <p:ext uri="{BB962C8B-B14F-4D97-AF65-F5344CB8AC3E}">
        <p14:creationId xmlns:p14="http://schemas.microsoft.com/office/powerpoint/2010/main" val="35691842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text 1"/>
          <p:cNvSpPr>
            <a:spLocks noGrp="1"/>
          </p:cNvSpPr>
          <p:nvPr>
            <p:ph type="body" sz="quarter" idx="10"/>
          </p:nvPr>
        </p:nvSpPr>
        <p:spPr>
          <a:xfrm>
            <a:off x="825499" y="1562100"/>
            <a:ext cx="7415117" cy="3962400"/>
          </a:xfrm>
        </p:spPr>
        <p:txBody>
          <a:bodyPr/>
          <a:lstStyle/>
          <a:p>
            <a:pPr marL="342900" indent="-342900">
              <a:buFont typeface="Arial" panose="020B0604020202020204" pitchFamily="34" charset="0"/>
              <a:buChar char="•"/>
            </a:pPr>
            <a:r>
              <a:rPr lang="sv-SE" dirty="0" smtClean="0"/>
              <a:t>Vägledning</a:t>
            </a:r>
          </a:p>
          <a:p>
            <a:pPr marL="342900" indent="-342900">
              <a:buFont typeface="Arial" panose="020B0604020202020204" pitchFamily="34" charset="0"/>
              <a:buChar char="•"/>
            </a:pPr>
            <a:r>
              <a:rPr lang="sv-SE" dirty="0" smtClean="0"/>
              <a:t>Mall för avropsförfrågan</a:t>
            </a:r>
            <a:endParaRPr lang="sv-SE" dirty="0"/>
          </a:p>
          <a:p>
            <a:pPr marL="342900" indent="-342900">
              <a:buFont typeface="Arial" panose="020B0604020202020204" pitchFamily="34" charset="0"/>
              <a:buChar char="•"/>
            </a:pPr>
            <a:r>
              <a:rPr lang="sv-SE" dirty="0" smtClean="0"/>
              <a:t>Mall för kontrakt</a:t>
            </a:r>
          </a:p>
          <a:p>
            <a:pPr marL="342900" indent="-342900">
              <a:buFont typeface="Arial" panose="020B0604020202020204" pitchFamily="34" charset="0"/>
              <a:buChar char="•"/>
            </a:pPr>
            <a:r>
              <a:rPr lang="sv-SE" dirty="0" smtClean="0"/>
              <a:t>Mall för säkerhetsskyddsavtal</a:t>
            </a:r>
          </a:p>
          <a:p>
            <a:pPr marL="342900" indent="-342900">
              <a:buFont typeface="Arial" panose="020B0604020202020204" pitchFamily="34" charset="0"/>
              <a:buChar char="•"/>
            </a:pPr>
            <a:endParaRPr lang="sv-SE" dirty="0" smtClean="0"/>
          </a:p>
        </p:txBody>
      </p:sp>
      <p:sp>
        <p:nvSpPr>
          <p:cNvPr id="3" name="Rubrik 2"/>
          <p:cNvSpPr>
            <a:spLocks noGrp="1"/>
          </p:cNvSpPr>
          <p:nvPr>
            <p:ph type="title"/>
          </p:nvPr>
        </p:nvSpPr>
        <p:spPr/>
        <p:txBody>
          <a:bodyPr/>
          <a:lstStyle/>
          <a:p>
            <a:pPr fontAlgn="auto">
              <a:spcAft>
                <a:spcPts val="0"/>
              </a:spcAft>
              <a:defRPr/>
            </a:pPr>
            <a:r>
              <a:rPr lang="sv-SE" dirty="0" smtClean="0"/>
              <a:t>Stödmaterial</a:t>
            </a:r>
            <a:endParaRPr lang="sv-SE" dirty="0"/>
          </a:p>
        </p:txBody>
      </p:sp>
    </p:spTree>
    <p:extLst>
      <p:ext uri="{BB962C8B-B14F-4D97-AF65-F5344CB8AC3E}">
        <p14:creationId xmlns:p14="http://schemas.microsoft.com/office/powerpoint/2010/main" val="806529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88900" y="0"/>
            <a:ext cx="9334500" cy="6858000"/>
          </a:xfrm>
        </p:spPr>
      </p:sp>
      <p:grpSp>
        <p:nvGrpSpPr>
          <p:cNvPr id="3075" name="Grupp 3"/>
          <p:cNvGrpSpPr>
            <a:grpSpLocks/>
          </p:cNvGrpSpPr>
          <p:nvPr/>
        </p:nvGrpSpPr>
        <p:grpSpPr bwMode="auto">
          <a:xfrm>
            <a:off x="0" y="3467100"/>
            <a:ext cx="9144000" cy="2171700"/>
            <a:chOff x="0" y="3467100"/>
            <a:chExt cx="9144000" cy="2171700"/>
          </a:xfrm>
        </p:grpSpPr>
        <p:sp>
          <p:nvSpPr>
            <p:cNvPr id="9" name="Rektangel 8"/>
            <p:cNvSpPr/>
            <p:nvPr/>
          </p:nvSpPr>
          <p:spPr>
            <a:xfrm>
              <a:off x="0" y="3467100"/>
              <a:ext cx="9144000" cy="2171700"/>
            </a:xfrm>
            <a:prstGeom prst="rect">
              <a:avLst/>
            </a:prstGeom>
            <a:solidFill>
              <a:srgbClr val="006992">
                <a:alpha val="7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sv-SE" dirty="0"/>
            </a:p>
          </p:txBody>
        </p:sp>
        <p:sp>
          <p:nvSpPr>
            <p:cNvPr id="10" name="textruta 4"/>
            <p:cNvSpPr txBox="1">
              <a:spLocks noChangeArrowheads="1"/>
            </p:cNvSpPr>
            <p:nvPr/>
          </p:nvSpPr>
          <p:spPr bwMode="auto">
            <a:xfrm>
              <a:off x="1041400" y="3759200"/>
              <a:ext cx="636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defRPr/>
              </a:pPr>
              <a:r>
                <a:rPr lang="sv-SE" sz="4000" kern="100" spc="-100" dirty="0" smtClean="0">
                  <a:solidFill>
                    <a:schemeClr val="bg1"/>
                  </a:solidFill>
                  <a:latin typeface="Franklin Gothic Book" charset="0"/>
                  <a:cs typeface="Franklin Gothic Book" charset="0"/>
                </a:rPr>
                <a:t>Managementtjänster – Syfte samt avsikt med ramavtalen</a:t>
              </a:r>
              <a:endParaRPr lang="sv-SE" sz="4000" kern="100" spc="-100" dirty="0">
                <a:solidFill>
                  <a:schemeClr val="bg1"/>
                </a:solidFill>
                <a:latin typeface="Franklin Gothic Book" charset="0"/>
                <a:cs typeface="Franklin Gothic Book" charset="0"/>
              </a:endParaRPr>
            </a:p>
          </p:txBody>
        </p:sp>
      </p:grpSp>
      <p:pic>
        <p:nvPicPr>
          <p:cNvPr id="3076" name="Bildobjekt 6" descr="kk_statens_inkopscentral_ne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3463" y="4627563"/>
            <a:ext cx="14636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207256"/>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text 1"/>
          <p:cNvSpPr>
            <a:spLocks noGrp="1"/>
          </p:cNvSpPr>
          <p:nvPr>
            <p:ph type="body" sz="quarter" idx="10"/>
          </p:nvPr>
        </p:nvSpPr>
        <p:spPr>
          <a:xfrm>
            <a:off x="825499" y="1562100"/>
            <a:ext cx="7415117" cy="3962400"/>
          </a:xfrm>
        </p:spPr>
        <p:txBody>
          <a:bodyPr/>
          <a:lstStyle/>
          <a:p>
            <a:pPr marL="342900" indent="-342900">
              <a:buFont typeface="Arial" panose="020B0604020202020204" pitchFamily="34" charset="0"/>
              <a:buChar char="•"/>
            </a:pPr>
            <a:r>
              <a:rPr lang="sv-SE" dirty="0" smtClean="0"/>
              <a:t>Frågor?</a:t>
            </a:r>
          </a:p>
        </p:txBody>
      </p:sp>
      <p:sp>
        <p:nvSpPr>
          <p:cNvPr id="3" name="Rubrik 2"/>
          <p:cNvSpPr>
            <a:spLocks noGrp="1"/>
          </p:cNvSpPr>
          <p:nvPr>
            <p:ph type="title"/>
          </p:nvPr>
        </p:nvSpPr>
        <p:spPr/>
        <p:txBody>
          <a:bodyPr/>
          <a:lstStyle/>
          <a:p>
            <a:pPr fontAlgn="auto">
              <a:spcAft>
                <a:spcPts val="0"/>
              </a:spcAft>
              <a:defRPr/>
            </a:pPr>
            <a:r>
              <a:rPr lang="sv-SE" dirty="0" smtClean="0"/>
              <a:t>Diskussion och avslutning</a:t>
            </a:r>
            <a:endParaRPr lang="sv-SE" dirty="0"/>
          </a:p>
        </p:txBody>
      </p:sp>
    </p:spTree>
    <p:extLst>
      <p:ext uri="{BB962C8B-B14F-4D97-AF65-F5344CB8AC3E}">
        <p14:creationId xmlns:p14="http://schemas.microsoft.com/office/powerpoint/2010/main" val="1135341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Managementtjänster</a:t>
            </a:r>
            <a:endParaRPr lang="sv-SE" dirty="0"/>
          </a:p>
        </p:txBody>
      </p:sp>
      <p:sp>
        <p:nvSpPr>
          <p:cNvPr id="3" name="Platshållare för innehåll 2"/>
          <p:cNvSpPr>
            <a:spLocks noGrp="1"/>
          </p:cNvSpPr>
          <p:nvPr>
            <p:ph idx="1"/>
          </p:nvPr>
        </p:nvSpPr>
        <p:spPr/>
        <p:txBody>
          <a:bodyPr>
            <a:normAutofit/>
          </a:bodyPr>
          <a:lstStyle/>
          <a:p>
            <a:pPr marL="92075" indent="0">
              <a:buNone/>
            </a:pPr>
            <a:r>
              <a:rPr lang="sv-SE" dirty="0"/>
              <a:t>Vad är managementtjänster?</a:t>
            </a:r>
          </a:p>
          <a:p>
            <a:r>
              <a:rPr lang="sv-SE" dirty="0"/>
              <a:t>Finns ingen entydig definition</a:t>
            </a:r>
          </a:p>
          <a:p>
            <a:r>
              <a:rPr lang="sv-SE" dirty="0"/>
              <a:t>Vi har tolkat det som tjänster för att stödja och effektivisera verksamheten</a:t>
            </a:r>
          </a:p>
          <a:p>
            <a:r>
              <a:rPr lang="sv-SE" dirty="0"/>
              <a:t>Behov – ändrat uppdrag för myndigheten, snabba </a:t>
            </a:r>
            <a:r>
              <a:rPr lang="sv-SE" dirty="0" smtClean="0"/>
              <a:t>förändringar, påverkan </a:t>
            </a:r>
            <a:r>
              <a:rPr lang="sv-SE" dirty="0"/>
              <a:t>från omvärlden.</a:t>
            </a:r>
          </a:p>
        </p:txBody>
      </p:sp>
    </p:spTree>
    <p:extLst>
      <p:ext uri="{BB962C8B-B14F-4D97-AF65-F5344CB8AC3E}">
        <p14:creationId xmlns:p14="http://schemas.microsoft.com/office/powerpoint/2010/main" val="491772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tens inköpscentral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TotalTime>
  <Words>4061</Words>
  <Application>Microsoft Office PowerPoint</Application>
  <PresentationFormat>Bildspel på skärmen (4:3)</PresentationFormat>
  <Paragraphs>512</Paragraphs>
  <Slides>80</Slides>
  <Notes>21</Notes>
  <HiddenSlides>2</HiddenSlides>
  <MMClips>0</MMClips>
  <ScaleCrop>false</ScaleCrop>
  <HeadingPairs>
    <vt:vector size="4" baseType="variant">
      <vt:variant>
        <vt:lpstr>Tema</vt:lpstr>
      </vt:variant>
      <vt:variant>
        <vt:i4>1</vt:i4>
      </vt:variant>
      <vt:variant>
        <vt:lpstr>Bildrubriker</vt:lpstr>
      </vt:variant>
      <vt:variant>
        <vt:i4>80</vt:i4>
      </vt:variant>
    </vt:vector>
  </HeadingPairs>
  <TitlesOfParts>
    <vt:vector size="81" baseType="lpstr">
      <vt:lpstr>Statens inköpscentral (1)</vt:lpstr>
      <vt:lpstr>PowerPoint-presentation</vt:lpstr>
      <vt:lpstr>Agenda</vt:lpstr>
      <vt:lpstr>Kort om Statens inköpscentral</vt:lpstr>
      <vt:lpstr> Statens inköpscentral – vårt uppdrag </vt:lpstr>
      <vt:lpstr> Statens inköpscentral – vårt uppdrag </vt:lpstr>
      <vt:lpstr>Fördelning av ansvar</vt:lpstr>
      <vt:lpstr>Fördelning av ansvar</vt:lpstr>
      <vt:lpstr>PowerPoint-presentation</vt:lpstr>
      <vt:lpstr>Managementtjänster</vt:lpstr>
      <vt:lpstr>Managementtjänster</vt:lpstr>
      <vt:lpstr>Allmänt om de tre områdena</vt:lpstr>
      <vt:lpstr>Allmänt om de tre områdena</vt:lpstr>
      <vt:lpstr>Förutsättningar för leverans av tjänster</vt:lpstr>
      <vt:lpstr>Konsulter</vt:lpstr>
      <vt:lpstr>Gemensamma krav på företagen </vt:lpstr>
      <vt:lpstr>Den statliga värdegrunden</vt:lpstr>
      <vt:lpstr>Tjänster som stöder verksamhetens behov</vt:lpstr>
      <vt:lpstr>Skillnader mellan ramavtalen ULV och VU</vt:lpstr>
      <vt:lpstr>ULV - seniorkonsult</vt:lpstr>
      <vt:lpstr>VU – seniorkonsult</vt:lpstr>
      <vt:lpstr>ULV - upphandlingsföremål</vt:lpstr>
      <vt:lpstr>ULV - upphandlingsföremål</vt:lpstr>
      <vt:lpstr>ULV – exempel på krav i upphandling - referensuppdrag</vt:lpstr>
      <vt:lpstr>VU - upphandlingsföremål</vt:lpstr>
      <vt:lpstr>VU - upphandlingsföremål</vt:lpstr>
      <vt:lpstr>VU – exempel på tjänst</vt:lpstr>
      <vt:lpstr>Tillkommande moment - valfritt</vt:lpstr>
      <vt:lpstr>PowerPoint-presentation</vt:lpstr>
      <vt:lpstr>Formalia</vt:lpstr>
      <vt:lpstr>Leverantörer</vt:lpstr>
      <vt:lpstr>Upphandlingsföremål</vt:lpstr>
      <vt:lpstr>Upphandlingsföremål</vt:lpstr>
      <vt:lpstr>Omfattning tjänster</vt:lpstr>
      <vt:lpstr>Omfattning tjänster</vt:lpstr>
      <vt:lpstr>Omfattning tjänster</vt:lpstr>
      <vt:lpstr>Kravkatalog</vt:lpstr>
      <vt:lpstr>Kravkatalog</vt:lpstr>
      <vt:lpstr>PowerPoint-presentation</vt:lpstr>
      <vt:lpstr>Formalia - verksamhets- och organisationsutveckling (VU)</vt:lpstr>
      <vt:lpstr>Leverantörer (VU)</vt:lpstr>
      <vt:lpstr>Upphandlingsföremål (VU)</vt:lpstr>
      <vt:lpstr>Upphandlingsföremål (VU)</vt:lpstr>
      <vt:lpstr>Omfattning tjänster (VU)</vt:lpstr>
      <vt:lpstr>Omfattning tjänster (VU)</vt:lpstr>
      <vt:lpstr>Omfattning tjänster (VU)</vt:lpstr>
      <vt:lpstr>Omfattning tjänster (VU)</vt:lpstr>
      <vt:lpstr>Definition Senior konsult ULV</vt:lpstr>
      <vt:lpstr>Definition Senior konsult VU</vt:lpstr>
      <vt:lpstr>PowerPoint-presentation</vt:lpstr>
      <vt:lpstr>PowerPoint-presentation</vt:lpstr>
      <vt:lpstr>Formalia</vt:lpstr>
      <vt:lpstr>Leverantörer</vt:lpstr>
      <vt:lpstr>Upphandlingsföremål</vt:lpstr>
      <vt:lpstr>Omfattning tjänster</vt:lpstr>
      <vt:lpstr> 1.Chefsutveckling</vt:lpstr>
      <vt:lpstr> 1.Chefsutveckling</vt:lpstr>
      <vt:lpstr> 1.Chefsutveckling</vt:lpstr>
      <vt:lpstr>2. Utveckling av ledare, grupper och medarbetare</vt:lpstr>
      <vt:lpstr>2. Utveckling av ledare, grupper och medarbetare</vt:lpstr>
      <vt:lpstr>2. Utveckling av ledare, grupper och medarbetare</vt:lpstr>
      <vt:lpstr>3. Kompetensförsörjning</vt:lpstr>
      <vt:lpstr>UCK - seniorkonsult</vt:lpstr>
      <vt:lpstr>Kravkatalog exempel</vt:lpstr>
      <vt:lpstr>Kravkatalog exempel</vt:lpstr>
      <vt:lpstr>Kravkatalog – exempel fortsättning</vt:lpstr>
      <vt:lpstr>Kravkatalog – exempel fortsättning</vt:lpstr>
      <vt:lpstr>Ingår inte</vt:lpstr>
      <vt:lpstr>PowerPoint-presentation</vt:lpstr>
      <vt:lpstr>Avtalsstruktur</vt:lpstr>
      <vt:lpstr>Avtalsstruktur</vt:lpstr>
      <vt:lpstr>Avropsförfrågan</vt:lpstr>
      <vt:lpstr>Avropsförfrågan</vt:lpstr>
      <vt:lpstr>Avropsförfrågan</vt:lpstr>
      <vt:lpstr>Avropsförfrågan</vt:lpstr>
      <vt:lpstr>Avropsordning och avropsprocessen</vt:lpstr>
      <vt:lpstr>Avropsprocessen</vt:lpstr>
      <vt:lpstr>Avropsprocessen</vt:lpstr>
      <vt:lpstr>Avropsprocessen</vt:lpstr>
      <vt:lpstr>Stödmaterial</vt:lpstr>
      <vt:lpstr>Diskussion och avslutning</vt:lpstr>
    </vt:vector>
  </TitlesOfParts>
  <Company>Kammarkollegiet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Öhström</dc:creator>
  <cp:lastModifiedBy>Jan Lundh</cp:lastModifiedBy>
  <cp:revision>69</cp:revision>
  <cp:lastPrinted>2016-09-29T07:49:03Z</cp:lastPrinted>
  <dcterms:created xsi:type="dcterms:W3CDTF">2012-08-23T12:01:40Z</dcterms:created>
  <dcterms:modified xsi:type="dcterms:W3CDTF">2016-09-30T11:54:08Z</dcterms:modified>
</cp:coreProperties>
</file>