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77" r:id="rId2"/>
    <p:sldId id="379" r:id="rId3"/>
    <p:sldId id="263" r:id="rId4"/>
    <p:sldId id="357" r:id="rId5"/>
    <p:sldId id="380" r:id="rId6"/>
    <p:sldId id="358" r:id="rId7"/>
    <p:sldId id="319" r:id="rId8"/>
    <p:sldId id="320" r:id="rId9"/>
    <p:sldId id="311" r:id="rId10"/>
    <p:sldId id="381" r:id="rId11"/>
    <p:sldId id="364" r:id="rId12"/>
    <p:sldId id="295" r:id="rId13"/>
    <p:sldId id="297" r:id="rId14"/>
    <p:sldId id="376" r:id="rId15"/>
    <p:sldId id="365" r:id="rId16"/>
    <p:sldId id="309" r:id="rId17"/>
    <p:sldId id="317" r:id="rId18"/>
    <p:sldId id="318" r:id="rId19"/>
    <p:sldId id="310" r:id="rId20"/>
    <p:sldId id="369" r:id="rId21"/>
    <p:sldId id="378" r:id="rId22"/>
    <p:sldId id="371" r:id="rId23"/>
    <p:sldId id="372" r:id="rId24"/>
    <p:sldId id="312" r:id="rId25"/>
    <p:sldId id="313" r:id="rId26"/>
    <p:sldId id="314" r:id="rId27"/>
    <p:sldId id="278" r:id="rId28"/>
    <p:sldId id="301"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77"/>
            <p14:sldId id="379"/>
            <p14:sldId id="263"/>
            <p14:sldId id="357"/>
            <p14:sldId id="380"/>
            <p14:sldId id="358"/>
            <p14:sldId id="319"/>
            <p14:sldId id="320"/>
            <p14:sldId id="311"/>
            <p14:sldId id="381"/>
            <p14:sldId id="364"/>
            <p14:sldId id="295"/>
            <p14:sldId id="297"/>
            <p14:sldId id="376"/>
            <p14:sldId id="365"/>
            <p14:sldId id="309"/>
            <p14:sldId id="317"/>
            <p14:sldId id="318"/>
            <p14:sldId id="310"/>
            <p14:sldId id="369"/>
            <p14:sldId id="378"/>
            <p14:sldId id="371"/>
            <p14:sldId id="372"/>
            <p14:sldId id="312"/>
            <p14:sldId id="313"/>
            <p14:sldId id="314"/>
            <p14:sldId id="27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107" d="100"/>
          <a:sy n="107" d="100"/>
        </p:scale>
        <p:origin x="324" y="108"/>
      </p:cViewPr>
      <p:guideLst/>
    </p:cSldViewPr>
  </p:slideViewPr>
  <p:notesTextViewPr>
    <p:cViewPr>
      <p:scale>
        <a:sx n="3" d="2"/>
        <a:sy n="3" d="2"/>
      </p:scale>
      <p:origin x="0" y="0"/>
    </p:cViewPr>
  </p:notesTextViewPr>
  <p:notesViewPr>
    <p:cSldViewPr snapToGrid="0" showGuides="1">
      <p:cViewPr varScale="1">
        <p:scale>
          <a:sx n="92" d="100"/>
          <a:sy n="92"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2024-02-14</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altLang="sv-SE"/>
          </a:p>
        </p:txBody>
      </p:sp>
      <p:sp>
        <p:nvSpPr>
          <p:cNvPr id="348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46E808-8BB4-4E86-9195-7616E32807E4}" type="slidenum">
              <a:rPr lang="sv-SE" altLang="sv-SE"/>
              <a:pPr fontAlgn="base">
                <a:spcBef>
                  <a:spcPct val="0"/>
                </a:spcBef>
                <a:spcAft>
                  <a:spcPct val="0"/>
                </a:spcAft>
              </a:pPr>
              <a:t>7</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altLang="sv-SE"/>
          </a:p>
        </p:txBody>
      </p:sp>
      <p:sp>
        <p:nvSpPr>
          <p:cNvPr id="348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46E808-8BB4-4E86-9195-7616E32807E4}" type="slidenum">
              <a:rPr lang="sv-SE" altLang="sv-SE"/>
              <a:pPr fontAlgn="base">
                <a:spcBef>
                  <a:spcPct val="0"/>
                </a:spcBef>
                <a:spcAft>
                  <a:spcPct val="0"/>
                </a:spcAft>
              </a:pPr>
              <a:t>8</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Zofia Sola</a:t>
            </a:r>
          </a:p>
          <a:p>
            <a:endParaRPr lang="sv-SE" dirty="0"/>
          </a:p>
        </p:txBody>
      </p:sp>
      <p:sp>
        <p:nvSpPr>
          <p:cNvPr id="4" name="Platshållare för bildnummer 3"/>
          <p:cNvSpPr>
            <a:spLocks noGrp="1"/>
          </p:cNvSpPr>
          <p:nvPr>
            <p:ph type="sldNum" sz="quarter" idx="10"/>
          </p:nvPr>
        </p:nvSpPr>
        <p:spPr/>
        <p:txBody>
          <a:bodyPr/>
          <a:lstStyle/>
          <a:p>
            <a:fld id="{F3E3C6A9-2561-4AD3-8EE6-19E93CED4FD9}" type="slidenum">
              <a:rPr lang="sv-SE" smtClean="0"/>
              <a:t>27</a:t>
            </a:fld>
            <a:endParaRPr lang="sv-SE" dirty="0"/>
          </a:p>
        </p:txBody>
      </p:sp>
    </p:spTree>
    <p:extLst>
      <p:ext uri="{BB962C8B-B14F-4D97-AF65-F5344CB8AC3E}">
        <p14:creationId xmlns:p14="http://schemas.microsoft.com/office/powerpoint/2010/main" val="2862893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8AFE896-5012-40BA-98A9-4EA564F9BD9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bild 8">
            <a:extLst>
              <a:ext uri="{FF2B5EF4-FFF2-40B4-BE49-F238E27FC236}">
                <a16:creationId xmlns:a16="http://schemas.microsoft.com/office/drawing/2014/main" id="{EBC4AE55-D6E0-495E-80D8-4871F07BF812}"/>
              </a:ext>
            </a:extLst>
          </p:cNvPr>
          <p:cNvSpPr txBox="1">
            <a:spLocks/>
          </p:cNvSpPr>
          <p:nvPr userDrawn="1"/>
        </p:nvSpPr>
        <p:spPr bwMode="black">
          <a:xfrm>
            <a:off x="2986649" y="1630239"/>
            <a:ext cx="6290145" cy="2468803"/>
          </a:xfrm>
          <a:prstGeom prst="rect">
            <a:avLst/>
          </a:prstGeom>
          <a:blipFill>
            <a:blip r:embed="rId2"/>
            <a:stretch>
              <a:fillRect/>
            </a:stretch>
          </a:blipFill>
        </p:spPr>
        <p:txBody>
          <a:bodyPr/>
          <a:lstStyle>
            <a:lvl1pPr marL="0" indent="0" algn="l" defTabSz="914400" rtl="0" eaLnBrk="1" latinLnBrk="0" hangingPunct="1">
              <a:lnSpc>
                <a:spcPct val="130000"/>
              </a:lnSpc>
              <a:spcBef>
                <a:spcPts val="1200"/>
              </a:spcBef>
              <a:buFont typeface="Arial" panose="020B0604020202020204" pitchFamily="34" charset="0"/>
              <a:buNone/>
              <a:defRPr sz="1700" kern="1200">
                <a:solidFill>
                  <a:schemeClr val="tx1"/>
                </a:solidFill>
                <a:latin typeface="+mn-lt"/>
                <a:ea typeface="+mn-ea"/>
                <a:cs typeface="+mn-cs"/>
              </a:defRPr>
            </a:lvl1pPr>
            <a:lvl2pPr marL="460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2pPr>
            <a:lvl3pPr marL="685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4pPr>
            <a:lvl5pPr marL="11430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5pPr>
            <a:lvl6pPr marL="13716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6pPr>
            <a:lvl7pPr marL="16002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7pPr>
            <a:lvl8pPr marL="1828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8pPr>
            <a:lvl9pPr marL="2057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9pPr>
          </a:lstStyle>
          <a:p>
            <a:r>
              <a:rPr lang="sv-SE"/>
              <a:t> </a:t>
            </a:r>
            <a:endParaRPr lang="sv-SE" dirty="0"/>
          </a:p>
        </p:txBody>
      </p:sp>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ext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478368" y="1881187"/>
            <a:ext cx="5425017" cy="4356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88617" y="1881188"/>
            <a:ext cx="5425017" cy="34925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0501C428-39F2-4F09-94D7-6320EE609EFB}" type="datetime1">
              <a:rPr lang="sv-SE" smtClean="0"/>
              <a:t>2024-02-14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EB73753-7A09-4D23-B0F2-4C991DEFD0E1}" type="slidenum">
              <a:rPr lang="sv-SE" smtClean="0"/>
              <a:t>‹#›</a:t>
            </a:fld>
            <a:endParaRPr lang="sv-SE"/>
          </a:p>
        </p:txBody>
      </p:sp>
    </p:spTree>
    <p:extLst>
      <p:ext uri="{BB962C8B-B14F-4D97-AF65-F5344CB8AC3E}">
        <p14:creationId xmlns:p14="http://schemas.microsoft.com/office/powerpoint/2010/main" val="42040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48657" y="2889680"/>
            <a:ext cx="3606800" cy="1090612"/>
          </a:xfrm>
        </p:spPr>
        <p:txBody>
          <a:bodyPr anchor="ctr" anchorCtr="0"/>
          <a:lstStyle>
            <a:lvl1pPr>
              <a:lnSpc>
                <a:spcPct val="100000"/>
              </a:lnSpc>
              <a:defRPr sz="3200"/>
            </a:lvl1pPr>
          </a:lstStyle>
          <a:p>
            <a:r>
              <a:rPr lang="sv-SE"/>
              <a:t>Klicka här för att ändra mall för rubrikformat</a:t>
            </a:r>
            <a:endParaRPr lang="sv-SE" dirty="0"/>
          </a:p>
        </p:txBody>
      </p:sp>
      <p:sp>
        <p:nvSpPr>
          <p:cNvPr id="10" name="Platshållare för bild 9">
            <a:extLst>
              <a:ext uri="{FF2B5EF4-FFF2-40B4-BE49-F238E27FC236}">
                <a16:creationId xmlns:a16="http://schemas.microsoft.com/office/drawing/2014/main" id="{420A3676-1C0D-4656-B3A4-B2398C8C987F}"/>
              </a:ext>
            </a:extLst>
          </p:cNvPr>
          <p:cNvSpPr>
            <a:spLocks noGrp="1"/>
          </p:cNvSpPr>
          <p:nvPr>
            <p:ph type="pic" sz="quarter" idx="13" hasCustomPrompt="1"/>
          </p:nvPr>
        </p:nvSpPr>
        <p:spPr>
          <a:xfrm>
            <a:off x="6096000" y="0"/>
            <a:ext cx="6096000" cy="6858000"/>
          </a:xfrm>
          <a:solidFill>
            <a:schemeClr val="bg1"/>
          </a:solidFill>
        </p:spPr>
        <p:txBody>
          <a:bodyPr tIns="72000"/>
          <a:lstStyle>
            <a:lvl1pPr marL="0" indent="0">
              <a:buFontTx/>
              <a:buNone/>
              <a:defRPr sz="1200"/>
            </a:lvl1pPr>
          </a:lstStyle>
          <a:p>
            <a:r>
              <a:rPr lang="sv-SE" dirty="0"/>
              <a:t>  Klicka på ikonen för att infoga bild</a:t>
            </a:r>
          </a:p>
        </p:txBody>
      </p:sp>
      <p:sp>
        <p:nvSpPr>
          <p:cNvPr id="16" name="Platshållare för datum 15">
            <a:extLst>
              <a:ext uri="{FF2B5EF4-FFF2-40B4-BE49-F238E27FC236}">
                <a16:creationId xmlns:a16="http://schemas.microsoft.com/office/drawing/2014/main" id="{B838F22A-17E9-40F2-A97B-AFD2897CCA45}"/>
              </a:ext>
            </a:extLst>
          </p:cNvPr>
          <p:cNvSpPr>
            <a:spLocks noGrp="1"/>
          </p:cNvSpPr>
          <p:nvPr>
            <p:ph type="dt" sz="half" idx="14"/>
          </p:nvPr>
        </p:nvSpPr>
        <p:spPr/>
        <p:txBody>
          <a:bodyPr/>
          <a:lstStyle/>
          <a:p>
            <a:fld id="{57F0F2A5-B170-40C2-99FD-8D4618A9A545}" type="datetime1">
              <a:rPr lang="sv-SE" smtClean="0"/>
              <a:t>2024-02-14</a:t>
            </a:fld>
            <a:endParaRPr lang="sv-SE" dirty="0"/>
          </a:p>
        </p:txBody>
      </p:sp>
      <p:sp>
        <p:nvSpPr>
          <p:cNvPr id="17" name="Platshållare för sidfot 16">
            <a:extLst>
              <a:ext uri="{FF2B5EF4-FFF2-40B4-BE49-F238E27FC236}">
                <a16:creationId xmlns:a16="http://schemas.microsoft.com/office/drawing/2014/main" id="{7A4FB4DF-F666-4992-AAF5-72258EA993A1}"/>
              </a:ext>
            </a:extLst>
          </p:cNvPr>
          <p:cNvSpPr>
            <a:spLocks noGrp="1"/>
          </p:cNvSpPr>
          <p:nvPr>
            <p:ph type="ftr" sz="quarter" idx="15"/>
          </p:nvPr>
        </p:nvSpPr>
        <p:spPr/>
        <p:txBody>
          <a:bodyPr/>
          <a:lstStyle/>
          <a:p>
            <a:r>
              <a:rPr lang="sv-SE"/>
              <a:t>Sidfot</a:t>
            </a:r>
            <a:endParaRPr lang="sv-SE" dirty="0"/>
          </a:p>
        </p:txBody>
      </p:sp>
      <p:sp>
        <p:nvSpPr>
          <p:cNvPr id="18" name="Platshållare för bildnummer 17">
            <a:extLst>
              <a:ext uri="{FF2B5EF4-FFF2-40B4-BE49-F238E27FC236}">
                <a16:creationId xmlns:a16="http://schemas.microsoft.com/office/drawing/2014/main" id="{3E0E8380-FB34-4277-BC81-3FEE1896E5CB}"/>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79732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Rubrik 1"/>
          <p:cNvSpPr>
            <a:spLocks noGrp="1"/>
          </p:cNvSpPr>
          <p:nvPr>
            <p:ph type="title"/>
          </p:nvPr>
        </p:nvSpPr>
        <p:spPr>
          <a:xfrm>
            <a:off x="7000876" y="423298"/>
            <a:ext cx="4356100" cy="722555"/>
          </a:xfrm>
        </p:spPr>
        <p:txBody>
          <a:bodyPr anchor="b" anchorCtr="0"/>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08E01343-ED2E-4473-8AAD-89F60651FFD7}"/>
              </a:ext>
            </a:extLst>
          </p:cNvPr>
          <p:cNvSpPr>
            <a:spLocks noGrp="1"/>
          </p:cNvSpPr>
          <p:nvPr>
            <p:ph type="pic" sz="quarter" idx="14" hasCustomPrompt="1"/>
          </p:nvPr>
        </p:nvSpPr>
        <p:spPr>
          <a:xfrm>
            <a:off x="0" y="0"/>
            <a:ext cx="6096000" cy="6858000"/>
          </a:xfrm>
          <a:solidFill>
            <a:schemeClr val="bg1"/>
          </a:solidFill>
        </p:spPr>
        <p:txBody>
          <a:bodyPr tIns="72000"/>
          <a:lstStyle>
            <a:lvl1pPr marL="0" indent="0">
              <a:buFontTx/>
              <a:buNone/>
              <a:defRPr sz="1200"/>
            </a:lvl1pPr>
          </a:lstStyle>
          <a:p>
            <a:r>
              <a:rPr lang="sv-SE" dirty="0"/>
              <a:t>  Klicka på ikonen för att infoga bild</a:t>
            </a:r>
          </a:p>
        </p:txBody>
      </p:sp>
      <p:sp>
        <p:nvSpPr>
          <p:cNvPr id="9" name="Platshållare för datum 8">
            <a:extLst>
              <a:ext uri="{FF2B5EF4-FFF2-40B4-BE49-F238E27FC236}">
                <a16:creationId xmlns:a16="http://schemas.microsoft.com/office/drawing/2014/main" id="{005FEB04-720B-4C7D-AE14-1335E87F227D}"/>
              </a:ext>
            </a:extLst>
          </p:cNvPr>
          <p:cNvSpPr>
            <a:spLocks noGrp="1"/>
          </p:cNvSpPr>
          <p:nvPr>
            <p:ph type="dt" sz="half" idx="15"/>
          </p:nvPr>
        </p:nvSpPr>
        <p:spPr/>
        <p:txBody>
          <a:bodyPr/>
          <a:lstStyle/>
          <a:p>
            <a:fld id="{EB6147DD-8357-4622-91B3-2C89BF64CB51}" type="datetime1">
              <a:rPr lang="sv-SE" smtClean="0"/>
              <a:t>2024-02-14</a:t>
            </a:fld>
            <a:endParaRPr lang="sv-SE" dirty="0"/>
          </a:p>
        </p:txBody>
      </p:sp>
      <p:sp>
        <p:nvSpPr>
          <p:cNvPr id="12" name="Platshållare för sidfot 11">
            <a:extLst>
              <a:ext uri="{FF2B5EF4-FFF2-40B4-BE49-F238E27FC236}">
                <a16:creationId xmlns:a16="http://schemas.microsoft.com/office/drawing/2014/main" id="{12D1CFAA-877D-4D80-9E07-01C2758E8215}"/>
              </a:ext>
            </a:extLst>
          </p:cNvPr>
          <p:cNvSpPr>
            <a:spLocks noGrp="1"/>
          </p:cNvSpPr>
          <p:nvPr>
            <p:ph type="ftr" sz="quarter" idx="16"/>
          </p:nvPr>
        </p:nvSpPr>
        <p:spPr/>
        <p:txBody>
          <a:bodyPr/>
          <a:lstStyle/>
          <a:p>
            <a:r>
              <a:rPr lang="sv-SE"/>
              <a:t>Sidfot</a:t>
            </a:r>
            <a:endParaRPr lang="sv-SE" dirty="0"/>
          </a:p>
        </p:txBody>
      </p:sp>
      <p:sp>
        <p:nvSpPr>
          <p:cNvPr id="13" name="Platshållare för bildnummer 12">
            <a:extLst>
              <a:ext uri="{FF2B5EF4-FFF2-40B4-BE49-F238E27FC236}">
                <a16:creationId xmlns:a16="http://schemas.microsoft.com/office/drawing/2014/main" id="{51680F18-DC85-484A-B843-488581FAA6B4}"/>
              </a:ext>
            </a:extLst>
          </p:cNvPr>
          <p:cNvSpPr>
            <a:spLocks noGrp="1"/>
          </p:cNvSpPr>
          <p:nvPr>
            <p:ph type="sldNum" sz="quarter" idx="17"/>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58813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rubrik +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0EA0BF6-C2FD-4076-B257-EFC41A9FCD5D}"/>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7000876" y="423298"/>
            <a:ext cx="4356100" cy="722555"/>
          </a:xfrm>
        </p:spPr>
        <p:txBody>
          <a:bodyPr anchor="b" anchorCtr="0"/>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6">
            <a:extLst>
              <a:ext uri="{FF2B5EF4-FFF2-40B4-BE49-F238E27FC236}">
                <a16:creationId xmlns:a16="http://schemas.microsoft.com/office/drawing/2014/main" id="{A77ADA02-F986-4A72-ACC2-734DDDD737E9}"/>
              </a:ext>
            </a:extLst>
          </p:cNvPr>
          <p:cNvSpPr>
            <a:spLocks noGrp="1"/>
          </p:cNvSpPr>
          <p:nvPr>
            <p:ph type="body" sz="quarter" idx="14"/>
          </p:nvPr>
        </p:nvSpPr>
        <p:spPr>
          <a:xfrm>
            <a:off x="848657" y="2889681"/>
            <a:ext cx="3606800" cy="1090612"/>
          </a:xfrm>
        </p:spPr>
        <p:txBody>
          <a:bodyPr anchor="ctr" anchorCtr="0"/>
          <a:lstStyle>
            <a:lvl1pPr marL="0" indent="0" algn="l" defTabSz="914400" rtl="0" eaLnBrk="1" latinLnBrk="0" hangingPunct="1">
              <a:lnSpc>
                <a:spcPct val="100000"/>
              </a:lnSpc>
              <a:spcBef>
                <a:spcPct val="0"/>
              </a:spcBef>
              <a:buNone/>
              <a:defRPr lang="sv-SE" sz="3200" kern="1200" dirty="0" smtClean="0">
                <a:solidFill>
                  <a:schemeClr val="tx1"/>
                </a:solidFill>
                <a:latin typeface="+mj-lt"/>
                <a:ea typeface="+mj-ea"/>
                <a:cs typeface="+mj-cs"/>
              </a:defRPr>
            </a:lvl1pPr>
          </a:lstStyle>
          <a:p>
            <a:pPr lvl="0"/>
            <a:r>
              <a:rPr lang="sv-SE"/>
              <a:t>Klicka här för att ändra format på bakgrundstexten</a:t>
            </a:r>
          </a:p>
        </p:txBody>
      </p:sp>
      <p:sp>
        <p:nvSpPr>
          <p:cNvPr id="13" name="Platshållare för datum 12">
            <a:extLst>
              <a:ext uri="{FF2B5EF4-FFF2-40B4-BE49-F238E27FC236}">
                <a16:creationId xmlns:a16="http://schemas.microsoft.com/office/drawing/2014/main" id="{4464CBB3-1829-4AC0-AF58-D8A3ADA4B420}"/>
              </a:ext>
            </a:extLst>
          </p:cNvPr>
          <p:cNvSpPr>
            <a:spLocks noGrp="1"/>
          </p:cNvSpPr>
          <p:nvPr>
            <p:ph type="dt" sz="half" idx="15"/>
          </p:nvPr>
        </p:nvSpPr>
        <p:spPr/>
        <p:txBody>
          <a:bodyPr/>
          <a:lstStyle/>
          <a:p>
            <a:fld id="{C578EBB7-0E2B-4F56-BA81-E4BA2D4757FE}" type="datetime1">
              <a:rPr lang="sv-SE" smtClean="0"/>
              <a:t>2024-02-14</a:t>
            </a:fld>
            <a:endParaRPr lang="sv-SE" dirty="0"/>
          </a:p>
        </p:txBody>
      </p:sp>
      <p:sp>
        <p:nvSpPr>
          <p:cNvPr id="14" name="Platshållare för sidfot 13">
            <a:extLst>
              <a:ext uri="{FF2B5EF4-FFF2-40B4-BE49-F238E27FC236}">
                <a16:creationId xmlns:a16="http://schemas.microsoft.com/office/drawing/2014/main" id="{34EBC822-DFC7-4725-B033-CFCB0D7019F6}"/>
              </a:ext>
            </a:extLst>
          </p:cNvPr>
          <p:cNvSpPr>
            <a:spLocks noGrp="1"/>
          </p:cNvSpPr>
          <p:nvPr>
            <p:ph type="ftr" sz="quarter" idx="16"/>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82958898-9EC9-4812-95CC-4C3957B47BAF}"/>
              </a:ext>
            </a:extLst>
          </p:cNvPr>
          <p:cNvSpPr>
            <a:spLocks noGrp="1"/>
          </p:cNvSpPr>
          <p:nvPr>
            <p:ph type="sldNum" sz="quarter" idx="17"/>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25835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EACED57-38E2-47B8-B2FE-8B93AD7168DE}"/>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p:cNvSpPr>
            <a:spLocks noGrp="1"/>
          </p:cNvSpPr>
          <p:nvPr>
            <p:ph type="body" idx="1" hasCustomPrompt="1"/>
          </p:nvPr>
        </p:nvSpPr>
        <p:spPr>
          <a:xfrm>
            <a:off x="839788" y="423298"/>
            <a:ext cx="4356100" cy="722555"/>
          </a:xfrm>
        </p:spPr>
        <p:txBody>
          <a:bodyPr anchor="b"/>
          <a:lstStyle>
            <a:lvl1pPr marL="0" indent="0" algn="l" defTabSz="914400" rtl="0" eaLnBrk="1" latinLnBrk="0" hangingPunct="1">
              <a:lnSpc>
                <a:spcPct val="110000"/>
              </a:lnSpc>
              <a:spcBef>
                <a:spcPct val="0"/>
              </a:spcBef>
              <a:buNone/>
              <a:defRPr lang="sv-SE" sz="2200" kern="1200" dirty="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39788"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7000877" y="423298"/>
            <a:ext cx="4356100" cy="722555"/>
          </a:xfrm>
        </p:spPr>
        <p:txBody>
          <a:bodyPr anchor="b"/>
          <a:lstStyle>
            <a:lvl1pPr marL="0" indent="0" algn="l" defTabSz="914400" rtl="0" eaLnBrk="1" latinLnBrk="0" hangingPunct="1">
              <a:lnSpc>
                <a:spcPct val="110000"/>
              </a:lnSpc>
              <a:spcBef>
                <a:spcPct val="0"/>
              </a:spcBef>
              <a:buNone/>
              <a:defRPr lang="sv-SE" sz="2200" kern="1200" dirty="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9D63EBA7-9110-49C4-B8F7-963749A378EB}"/>
              </a:ext>
            </a:extLst>
          </p:cNvPr>
          <p:cNvSpPr>
            <a:spLocks noGrp="1"/>
          </p:cNvSpPr>
          <p:nvPr>
            <p:ph type="dt" sz="half" idx="10"/>
          </p:nvPr>
        </p:nvSpPr>
        <p:spPr/>
        <p:txBody>
          <a:bodyPr/>
          <a:lstStyle/>
          <a:p>
            <a:fld id="{89B31F0A-607A-4422-843A-80577F157C59}" type="datetime1">
              <a:rPr lang="sv-SE" smtClean="0"/>
              <a:t>2024-02-14</a:t>
            </a:fld>
            <a:endParaRPr lang="sv-SE" dirty="0"/>
          </a:p>
        </p:txBody>
      </p:sp>
      <p:sp>
        <p:nvSpPr>
          <p:cNvPr id="12" name="Platshållare för sidfot 11">
            <a:extLst>
              <a:ext uri="{FF2B5EF4-FFF2-40B4-BE49-F238E27FC236}">
                <a16:creationId xmlns:a16="http://schemas.microsoft.com/office/drawing/2014/main" id="{AAF910A1-163C-472F-B1D4-EEC7B540314B}"/>
              </a:ext>
            </a:extLst>
          </p:cNvPr>
          <p:cNvSpPr>
            <a:spLocks noGrp="1"/>
          </p:cNvSpPr>
          <p:nvPr>
            <p:ph type="ftr" sz="quarter" idx="11"/>
          </p:nvPr>
        </p:nvSpPr>
        <p:spPr/>
        <p:txBody>
          <a:bodyPr/>
          <a:lstStyle/>
          <a:p>
            <a:r>
              <a:rPr lang="sv-SE"/>
              <a:t>Sidfot</a:t>
            </a:r>
            <a:endParaRPr lang="sv-SE" dirty="0"/>
          </a:p>
        </p:txBody>
      </p:sp>
      <p:sp>
        <p:nvSpPr>
          <p:cNvPr id="13" name="Platshållare för bildnummer 12">
            <a:extLst>
              <a:ext uri="{FF2B5EF4-FFF2-40B4-BE49-F238E27FC236}">
                <a16:creationId xmlns:a16="http://schemas.microsoft.com/office/drawing/2014/main" id="{7278C236-7B9E-40A5-AFB1-C59EC5275E81}"/>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148388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k + tex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EACED57-38E2-47B8-B2FE-8B93AD7168DE}"/>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text 4"/>
          <p:cNvSpPr>
            <a:spLocks noGrp="1"/>
          </p:cNvSpPr>
          <p:nvPr>
            <p:ph type="body" sz="quarter" idx="3" hasCustomPrompt="1"/>
          </p:nvPr>
        </p:nvSpPr>
        <p:spPr>
          <a:xfrm>
            <a:off x="7000877" y="423298"/>
            <a:ext cx="4356100" cy="722555"/>
          </a:xfrm>
        </p:spPr>
        <p:txBody>
          <a:bodyPr anchor="b"/>
          <a:lstStyle>
            <a:lvl1pPr marL="0" indent="0" algn="l" defTabSz="914400" rtl="0" eaLnBrk="1" latinLnBrk="0" hangingPunct="1">
              <a:lnSpc>
                <a:spcPct val="110000"/>
              </a:lnSpc>
              <a:spcBef>
                <a:spcPct val="0"/>
              </a:spcBef>
              <a:buNone/>
              <a:defRPr lang="sv-SE" sz="2200" kern="1200" dirty="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7000877" y="1398953"/>
            <a:ext cx="4356100" cy="444240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230BFA0D-9AC3-4710-935B-5FE67B675417}"/>
              </a:ext>
            </a:extLst>
          </p:cNvPr>
          <p:cNvSpPr>
            <a:spLocks noGrp="1"/>
          </p:cNvSpPr>
          <p:nvPr>
            <p:ph type="dt" sz="half" idx="10"/>
          </p:nvPr>
        </p:nvSpPr>
        <p:spPr/>
        <p:txBody>
          <a:bodyPr/>
          <a:lstStyle/>
          <a:p>
            <a:fld id="{23DC9BC0-0866-49C6-8319-D8CEF40710C9}" type="datetime1">
              <a:rPr lang="sv-SE" smtClean="0"/>
              <a:t>2024-02-14</a:t>
            </a:fld>
            <a:endParaRPr lang="sv-SE" dirty="0"/>
          </a:p>
        </p:txBody>
      </p:sp>
      <p:sp>
        <p:nvSpPr>
          <p:cNvPr id="7" name="Platshållare för sidfot 6">
            <a:extLst>
              <a:ext uri="{FF2B5EF4-FFF2-40B4-BE49-F238E27FC236}">
                <a16:creationId xmlns:a16="http://schemas.microsoft.com/office/drawing/2014/main" id="{44B00329-AC91-4791-849F-568A074F9A24}"/>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CA1FBA69-06CB-40F2-BCDD-1E20EEC4A50E}"/>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0210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grå">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55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A8D5F12-B53F-4B38-9A6A-0CCAA7F5B1FA}"/>
              </a:ext>
            </a:extLst>
          </p:cNvPr>
          <p:cNvPicPr>
            <a:picLocks noChangeAspect="1"/>
          </p:cNvPicPr>
          <p:nvPr userDrawn="1"/>
        </p:nvPicPr>
        <p:blipFill>
          <a:blip r:embed="rId2"/>
          <a:srcRect/>
          <a:stretch/>
        </p:blipFill>
        <p:spPr bwMode="black">
          <a:xfrm>
            <a:off x="10608616" y="6101911"/>
            <a:ext cx="1396616" cy="553878"/>
          </a:xfrm>
          <a:prstGeom prst="rect">
            <a:avLst/>
          </a:prstGeom>
        </p:spPr>
      </p:pic>
    </p:spTree>
    <p:extLst>
      <p:ext uri="{BB962C8B-B14F-4D97-AF65-F5344CB8AC3E}">
        <p14:creationId xmlns:p14="http://schemas.microsoft.com/office/powerpoint/2010/main" val="312300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F534906-2C5A-4D0D-BE99-3A659A545467}"/>
              </a:ext>
            </a:extLst>
          </p:cNvPr>
          <p:cNvSpPr>
            <a:spLocks noGrp="1"/>
          </p:cNvSpPr>
          <p:nvPr>
            <p:ph type="dt" sz="half" idx="10"/>
          </p:nvPr>
        </p:nvSpPr>
        <p:spPr/>
        <p:txBody>
          <a:bodyPr/>
          <a:lstStyle/>
          <a:p>
            <a:fld id="{455449F5-A1BA-45F8-9D27-A80B20512D34}" type="datetime1">
              <a:rPr lang="sv-SE" smtClean="0"/>
              <a:t>2024-02-14</a:t>
            </a:fld>
            <a:endParaRPr lang="sv-SE" dirty="0"/>
          </a:p>
        </p:txBody>
      </p:sp>
      <p:sp>
        <p:nvSpPr>
          <p:cNvPr id="4" name="Platshållare för sidfot 3">
            <a:extLst>
              <a:ext uri="{FF2B5EF4-FFF2-40B4-BE49-F238E27FC236}">
                <a16:creationId xmlns:a16="http://schemas.microsoft.com/office/drawing/2014/main" id="{4F5A632B-6750-44C8-8625-0384A958C135}"/>
              </a:ext>
            </a:extLst>
          </p:cNvPr>
          <p:cNvSpPr>
            <a:spLocks noGrp="1"/>
          </p:cNvSpPr>
          <p:nvPr>
            <p:ph type="ftr" sz="quarter" idx="11"/>
          </p:nvPr>
        </p:nvSpPr>
        <p:spPr/>
        <p:txBody>
          <a:bodyPr/>
          <a:lstStyle/>
          <a:p>
            <a:r>
              <a:rPr lang="sv-SE" dirty="0"/>
              <a:t>Sidfot</a:t>
            </a:r>
          </a:p>
        </p:txBody>
      </p:sp>
      <p:sp>
        <p:nvSpPr>
          <p:cNvPr id="5" name="Platshållare för bildnummer 4">
            <a:extLst>
              <a:ext uri="{FF2B5EF4-FFF2-40B4-BE49-F238E27FC236}">
                <a16:creationId xmlns:a16="http://schemas.microsoft.com/office/drawing/2014/main" id="{400425B2-6912-424F-BD0A-7BF3047FEF58}"/>
              </a:ext>
            </a:extLst>
          </p:cNvPr>
          <p:cNvSpPr>
            <a:spLocks noGrp="1"/>
          </p:cNvSpPr>
          <p:nvPr>
            <p:ph type="sldNum" sz="quarter" idx="12"/>
          </p:nvPr>
        </p:nvSpPr>
        <p:spPr/>
        <p:txBody>
          <a:bodyPr/>
          <a:lstStyle/>
          <a:p>
            <a:fld id="{E8645303-2AAE-45D1-913A-B06AE6474513}" type="slidenum">
              <a:rPr lang="sv-SE" smtClean="0"/>
              <a:t>‹#›</a:t>
            </a:fld>
            <a:endParaRPr lang="sv-SE" dirty="0"/>
          </a:p>
        </p:txBody>
      </p:sp>
      <p:sp>
        <p:nvSpPr>
          <p:cNvPr id="6" name="textruta 5">
            <a:extLst>
              <a:ext uri="{FF2B5EF4-FFF2-40B4-BE49-F238E27FC236}">
                <a16:creationId xmlns:a16="http://schemas.microsoft.com/office/drawing/2014/main" id="{271E658D-8526-43FE-BF1D-3124E57EEED9}"/>
              </a:ext>
            </a:extLst>
          </p:cNvPr>
          <p:cNvSpPr txBox="1"/>
          <p:nvPr userDrawn="1"/>
        </p:nvSpPr>
        <p:spPr>
          <a:xfrm>
            <a:off x="838200" y="2028616"/>
            <a:ext cx="10439400" cy="2800767"/>
          </a:xfrm>
          <a:prstGeom prst="rect">
            <a:avLst/>
          </a:prstGeom>
          <a:noFill/>
        </p:spPr>
        <p:txBody>
          <a:bodyPr wrap="square" rtlCol="0" anchor="ctr" anchorCtr="0">
            <a:spAutoFit/>
          </a:bodyPr>
          <a:lstStyle/>
          <a:p>
            <a:r>
              <a:rPr lang="sv-SE" sz="8800" dirty="0"/>
              <a:t>Sidor efter denna sida tillhör inte mallen.</a:t>
            </a:r>
          </a:p>
        </p:txBody>
      </p:sp>
    </p:spTree>
    <p:extLst>
      <p:ext uri="{BB962C8B-B14F-4D97-AF65-F5344CB8AC3E}">
        <p14:creationId xmlns:p14="http://schemas.microsoft.com/office/powerpoint/2010/main" val="162842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788" y="790204"/>
            <a:ext cx="10512425" cy="347716"/>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39788" y="1398953"/>
            <a:ext cx="10514012" cy="444304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a:xfrm>
            <a:off x="1317814" y="6539269"/>
            <a:ext cx="890493" cy="168275"/>
          </a:xfrm>
          <a:prstGeom prst="rect">
            <a:avLst/>
          </a:prstGeom>
        </p:spPr>
        <p:txBody>
          <a:bodyPr vert="horz" lIns="0" tIns="0" rIns="0" bIns="0" rtlCol="0" anchor="t" anchorCtr="0"/>
          <a:lstStyle>
            <a:lvl1pPr algn="l">
              <a:defRPr sz="1000">
                <a:solidFill>
                  <a:schemeClr val="tx1"/>
                </a:solidFill>
              </a:defRPr>
            </a:lvl1pPr>
          </a:lstStyle>
          <a:p>
            <a:fld id="{1A1456C6-43A5-4026-A3A4-100309264550}" type="datetime1">
              <a:rPr lang="sv-SE" smtClean="0"/>
              <a:t>2024-02-14</a:t>
            </a:fld>
            <a:endParaRPr lang="sv-SE" dirty="0"/>
          </a:p>
        </p:txBody>
      </p:sp>
      <p:sp>
        <p:nvSpPr>
          <p:cNvPr id="5" name="Platshållare för sidfot 4"/>
          <p:cNvSpPr>
            <a:spLocks noGrp="1"/>
          </p:cNvSpPr>
          <p:nvPr>
            <p:ph type="ftr" sz="quarter" idx="3"/>
          </p:nvPr>
        </p:nvSpPr>
        <p:spPr>
          <a:xfrm>
            <a:off x="4038600" y="6539269"/>
            <a:ext cx="4114800" cy="168275"/>
          </a:xfrm>
          <a:prstGeom prst="rect">
            <a:avLst/>
          </a:prstGeom>
        </p:spPr>
        <p:txBody>
          <a:bodyPr vert="horz" lIns="0" tIns="0" rIns="0" bIns="0" rtlCol="0" anchor="t" anchorCtr="0"/>
          <a:lstStyle>
            <a:lvl1pPr algn="ctr">
              <a:defRPr sz="1000">
                <a:solidFill>
                  <a:schemeClr val="tx1"/>
                </a:solidFill>
              </a:defRPr>
            </a:lvl1pPr>
          </a:lstStyle>
          <a:p>
            <a:r>
              <a:rPr lang="sv-SE"/>
              <a:t>Sidfot</a:t>
            </a:r>
            <a:endParaRPr lang="sv-SE" dirty="0"/>
          </a:p>
        </p:txBody>
      </p:sp>
      <p:sp>
        <p:nvSpPr>
          <p:cNvPr id="6" name="Platshållare för bildnummer 5"/>
          <p:cNvSpPr>
            <a:spLocks noGrp="1"/>
          </p:cNvSpPr>
          <p:nvPr>
            <p:ph type="sldNum" sz="quarter" idx="4"/>
          </p:nvPr>
        </p:nvSpPr>
        <p:spPr>
          <a:xfrm>
            <a:off x="839788" y="6539270"/>
            <a:ext cx="428719" cy="168275"/>
          </a:xfrm>
          <a:prstGeom prst="rect">
            <a:avLst/>
          </a:prstGeom>
        </p:spPr>
        <p:txBody>
          <a:bodyPr vert="horz" lIns="0" tIns="0" rIns="0" bIns="0" rtlCol="0" anchor="t" anchorCtr="0"/>
          <a:lstStyle>
            <a:lvl1pPr algn="l">
              <a:defRPr sz="1000">
                <a:solidFill>
                  <a:schemeClr val="tx1"/>
                </a:solidFill>
              </a:defRPr>
            </a:lvl1pPr>
          </a:lstStyle>
          <a:p>
            <a:fld id="{E8645303-2AAE-45D1-913A-B06AE6474513}" type="slidenum">
              <a:rPr lang="sv-SE" smtClean="0"/>
              <a:pPr/>
              <a:t>‹#›</a:t>
            </a:fld>
            <a:endParaRPr lang="sv-SE" dirty="0"/>
          </a:p>
        </p:txBody>
      </p:sp>
      <p:pic>
        <p:nvPicPr>
          <p:cNvPr id="15" name="Bildobjekt 14" descr="En bild som visar ritning&#10;&#10;Automatiskt genererad beskrivning">
            <a:extLst>
              <a:ext uri="{FF2B5EF4-FFF2-40B4-BE49-F238E27FC236}">
                <a16:creationId xmlns:a16="http://schemas.microsoft.com/office/drawing/2014/main" id="{780D6410-3C42-4BEB-8A18-794CC2F93004}"/>
              </a:ext>
            </a:extLst>
          </p:cNvPr>
          <p:cNvPicPr>
            <a:picLocks noChangeAspect="1"/>
          </p:cNvPicPr>
          <p:nvPr userDrawn="1"/>
        </p:nvPicPr>
        <p:blipFill>
          <a:blip r:embed="rId12"/>
          <a:stretch>
            <a:fillRect/>
          </a:stretch>
        </p:blipFill>
        <p:spPr bwMode="black">
          <a:xfrm>
            <a:off x="10601324" y="6101911"/>
            <a:ext cx="1411200" cy="553878"/>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60" r:id="rId5"/>
    <p:sldLayoutId id="2147483661" r:id="rId6"/>
    <p:sldLayoutId id="2147483662" r:id="rId7"/>
    <p:sldLayoutId id="2147483655" r:id="rId8"/>
    <p:sldLayoutId id="2147483656" r:id="rId9"/>
    <p:sldLayoutId id="2147483664" r:id="rId10"/>
  </p:sldLayoutIdLst>
  <p:hf sldNum="0" hdr="0" ftr="0" dt="0"/>
  <p:txStyles>
    <p:titleStyle>
      <a:lvl1pPr algn="l" defTabSz="914400" rtl="0" eaLnBrk="1" latinLnBrk="0" hangingPunct="1">
        <a:lnSpc>
          <a:spcPct val="11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200"/>
        </a:spcBef>
        <a:buFont typeface="Arial" panose="020B0604020202020204" pitchFamily="34" charset="0"/>
        <a:buChar char="•"/>
        <a:defRPr sz="1700" kern="1200">
          <a:solidFill>
            <a:schemeClr val="tx1"/>
          </a:solidFill>
          <a:latin typeface="+mn-lt"/>
          <a:ea typeface="+mn-ea"/>
          <a:cs typeface="+mn-cs"/>
        </a:defRPr>
      </a:lvl1pPr>
      <a:lvl2pPr marL="460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2pPr>
      <a:lvl3pPr marL="685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4pPr>
      <a:lvl5pPr marL="11430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5pPr>
      <a:lvl6pPr marL="13716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6pPr>
      <a:lvl7pPr marL="16002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7pPr>
      <a:lvl8pPr marL="18288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8pPr>
      <a:lvl9pPr marL="2057400" indent="-228600" algn="l" defTabSz="914400" rtl="0" eaLnBrk="1" latinLnBrk="0" hangingPunct="1">
        <a:lnSpc>
          <a:spcPct val="130000"/>
        </a:lnSpc>
        <a:spcBef>
          <a:spcPts val="700"/>
        </a:spcBef>
        <a:buFont typeface="Arial" panose="020B0604020202020204" pitchFamily="34" charset="0"/>
        <a:buChar char="•"/>
        <a:defRPr sz="17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29" userDrawn="1">
          <p15:clr>
            <a:srgbClr val="F26B43"/>
          </p15:clr>
        </p15:guide>
        <p15:guide id="4" pos="7151" userDrawn="1">
          <p15:clr>
            <a:srgbClr val="F26B43"/>
          </p15:clr>
        </p15:guide>
        <p15:guide id="6" orient="horz" pos="3680" userDrawn="1">
          <p15:clr>
            <a:srgbClr val="F26B43"/>
          </p15:clr>
        </p15:guide>
        <p15:guide id="7" orient="horz" pos="674" userDrawn="1">
          <p15:clr>
            <a:srgbClr val="F26B43"/>
          </p15:clr>
        </p15:guide>
        <p15:guide id="8" orient="horz" pos="876" userDrawn="1">
          <p15:clr>
            <a:srgbClr val="F26B43"/>
          </p15:clr>
        </p15:guide>
        <p15:guide id="9" orient="horz" pos="210" userDrawn="1">
          <p15:clr>
            <a:srgbClr val="F26B43"/>
          </p15:clr>
        </p15:guide>
        <p15:guide id="10" orient="horz" pos="4196" userDrawn="1">
          <p15:clr>
            <a:srgbClr val="F26B43"/>
          </p15:clr>
        </p15:guide>
        <p15:guide id="11" pos="44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avropa.s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mailto:stefan.persson@kammarkollegiet.s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7CAABD-BEFA-41B1-8B77-86E50E061734}"/>
              </a:ext>
            </a:extLst>
          </p:cNvPr>
          <p:cNvSpPr>
            <a:spLocks noGrp="1"/>
          </p:cNvSpPr>
          <p:nvPr>
            <p:ph type="title"/>
          </p:nvPr>
        </p:nvSpPr>
        <p:spPr>
          <a:xfrm>
            <a:off x="848657" y="2140085"/>
            <a:ext cx="4598832" cy="3151761"/>
          </a:xfrm>
        </p:spPr>
        <p:txBody>
          <a:bodyPr/>
          <a:lstStyle/>
          <a:p>
            <a:r>
              <a:rPr lang="sv-SE" dirty="0">
                <a:solidFill>
                  <a:schemeClr val="accent3"/>
                </a:solidFill>
              </a:rPr>
              <a:t>Tips och råd </a:t>
            </a:r>
            <a:br>
              <a:rPr lang="sv-SE" dirty="0">
                <a:solidFill>
                  <a:schemeClr val="accent3"/>
                </a:solidFill>
              </a:rPr>
            </a:br>
            <a:r>
              <a:rPr lang="sv-SE" dirty="0">
                <a:solidFill>
                  <a:schemeClr val="accent3"/>
                </a:solidFill>
              </a:rPr>
              <a:t>Möbler och inredning</a:t>
            </a:r>
          </a:p>
        </p:txBody>
      </p:sp>
      <p:pic>
        <p:nvPicPr>
          <p:cNvPr id="8" name="Platshållare för bild 7">
            <a:extLst>
              <a:ext uri="{FF2B5EF4-FFF2-40B4-BE49-F238E27FC236}">
                <a16:creationId xmlns:a16="http://schemas.microsoft.com/office/drawing/2014/main" id="{CB1CE0A8-ADA0-44EC-AED5-DF8266E2FCBE}"/>
              </a:ext>
            </a:extLst>
          </p:cNvPr>
          <p:cNvPicPr>
            <a:picLocks noGrp="1" noChangeAspect="1"/>
          </p:cNvPicPr>
          <p:nvPr>
            <p:ph type="pic" sz="quarter" idx="13"/>
          </p:nvPr>
        </p:nvPicPr>
        <p:blipFill>
          <a:blip r:embed="rId2"/>
          <a:srcRect l="30556" r="30556"/>
          <a:stretch>
            <a:fillRect/>
          </a:stretch>
        </p:blipFill>
        <p:spPr/>
      </p:pic>
    </p:spTree>
    <p:extLst>
      <p:ext uri="{BB962C8B-B14F-4D97-AF65-F5344CB8AC3E}">
        <p14:creationId xmlns:p14="http://schemas.microsoft.com/office/powerpoint/2010/main" val="79777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3883" y="770325"/>
            <a:ext cx="10512425" cy="347716"/>
          </a:xfrm>
        </p:spPr>
        <p:txBody>
          <a:bodyPr/>
          <a:lstStyle/>
          <a:p>
            <a:r>
              <a:rPr lang="sv-SE" sz="2800" dirty="0">
                <a:solidFill>
                  <a:schemeClr val="accent6"/>
                </a:solidFill>
              </a:rPr>
              <a:t>Varor</a:t>
            </a:r>
          </a:p>
        </p:txBody>
      </p:sp>
      <p:sp>
        <p:nvSpPr>
          <p:cNvPr id="3" name="Platshållare för innehåll 2"/>
          <p:cNvSpPr>
            <a:spLocks noGrp="1"/>
          </p:cNvSpPr>
          <p:nvPr>
            <p:ph sz="half" idx="1"/>
          </p:nvPr>
        </p:nvSpPr>
        <p:spPr>
          <a:xfrm>
            <a:off x="1803883" y="1881187"/>
            <a:ext cx="5223082" cy="4356101"/>
          </a:xfrm>
        </p:spPr>
        <p:txBody>
          <a:bodyPr/>
          <a:lstStyle/>
          <a:p>
            <a:pPr marL="342900" indent="-342900">
              <a:buClr>
                <a:schemeClr val="accent3"/>
              </a:buClr>
            </a:pPr>
            <a:r>
              <a:rPr lang="sv-SE" i="1" dirty="0">
                <a:cs typeface="Franklin Gothic Book" pitchFamily="34" charset="0"/>
              </a:rPr>
              <a:t>Kan jag avropa varor som inte finns med inom ett delområde (eller under ramavtalsområdet)?</a:t>
            </a:r>
          </a:p>
          <a:p>
            <a:pPr marL="342900" indent="-342900">
              <a:buClr>
                <a:srgbClr val="297189"/>
              </a:buClr>
            </a:pPr>
            <a:endParaRPr lang="sv-SE" dirty="0">
              <a:cs typeface="Franklin Gothic Book" pitchFamily="34" charset="0"/>
            </a:endParaRPr>
          </a:p>
          <a:p>
            <a:pPr marL="575100" lvl="1" indent="-342900">
              <a:buClr>
                <a:schemeClr val="accent3"/>
              </a:buClr>
            </a:pPr>
            <a:r>
              <a:rPr lang="sv-SE" dirty="0">
                <a:cs typeface="Franklin Gothic Book" pitchFamily="34" charset="0"/>
              </a:rPr>
              <a:t>Nej det går inte. Avrop görs per delområde och varor som inte omfattas av Statens inköpscentrals upphandling måste anskaffas av myndigheten på annat sätt.</a:t>
            </a:r>
          </a:p>
          <a:p>
            <a:pPr marL="342900" indent="-342900">
              <a:buClr>
                <a:srgbClr val="297189"/>
              </a:buClr>
            </a:pPr>
            <a:endParaRPr lang="sv-SE" dirty="0">
              <a:latin typeface="Franklin Gothic Book" panose="020B0503020102020204" pitchFamily="34" charset="0"/>
              <a:cs typeface="Franklin Gothic Book" pitchFamily="34" charset="0"/>
            </a:endParaRPr>
          </a:p>
        </p:txBody>
      </p:sp>
      <p:pic>
        <p:nvPicPr>
          <p:cNvPr id="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4870" y="1881187"/>
            <a:ext cx="4068762" cy="2711514"/>
          </a:xfrm>
        </p:spPr>
      </p:pic>
    </p:spTree>
    <p:extLst>
      <p:ext uri="{BB962C8B-B14F-4D97-AF65-F5344CB8AC3E}">
        <p14:creationId xmlns:p14="http://schemas.microsoft.com/office/powerpoint/2010/main" val="424120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4066" y="741406"/>
            <a:ext cx="10512425" cy="347716"/>
          </a:xfrm>
        </p:spPr>
        <p:txBody>
          <a:bodyPr/>
          <a:lstStyle/>
          <a:p>
            <a:r>
              <a:rPr lang="sv-SE" sz="2800" dirty="0">
                <a:solidFill>
                  <a:schemeClr val="accent6"/>
                </a:solidFill>
              </a:rPr>
              <a:t>Produktnamn och varumärke</a:t>
            </a:r>
          </a:p>
        </p:txBody>
      </p:sp>
      <p:sp>
        <p:nvSpPr>
          <p:cNvPr id="3" name="Platshållare för innehåll 2"/>
          <p:cNvSpPr>
            <a:spLocks noGrp="1"/>
          </p:cNvSpPr>
          <p:nvPr>
            <p:ph sz="half" idx="1"/>
          </p:nvPr>
        </p:nvSpPr>
        <p:spPr>
          <a:xfrm>
            <a:off x="1774065" y="1699590"/>
            <a:ext cx="5441743" cy="4417003"/>
          </a:xfrm>
        </p:spPr>
        <p:txBody>
          <a:bodyPr>
            <a:normAutofit/>
          </a:bodyPr>
          <a:lstStyle/>
          <a:p>
            <a:pPr marL="342900" indent="-342900">
              <a:buClr>
                <a:schemeClr val="accent3"/>
              </a:buClr>
            </a:pPr>
            <a:r>
              <a:rPr lang="sv-SE" i="1" dirty="0"/>
              <a:t>Kan vi ange ett varumärke och produktnamn </a:t>
            </a:r>
            <a:r>
              <a:rPr lang="sv-SE" b="1" i="1" dirty="0"/>
              <a:t>i kombination </a:t>
            </a:r>
            <a:r>
              <a:rPr lang="sv-SE" i="1" dirty="0"/>
              <a:t>med en beskrivning av en möbels utseende/funktion/mått, etc.?</a:t>
            </a:r>
            <a:br>
              <a:rPr lang="sv-SE" i="1" dirty="0"/>
            </a:br>
            <a:endParaRPr lang="sv-SE" i="1" dirty="0"/>
          </a:p>
          <a:p>
            <a:pPr marL="575100" lvl="1" indent="-342900">
              <a:buClr>
                <a:schemeClr val="accent3"/>
              </a:buClr>
            </a:pPr>
            <a:r>
              <a:rPr lang="sv-SE" dirty="0"/>
              <a:t>Det är allmänt vedertaget att det accepteras att man gör så. Man bör lägga till ”eller likvärdigt” för att inte hämma konkurrensen och för att följa lagstiftningen. </a:t>
            </a:r>
          </a:p>
          <a:p>
            <a:pPr marL="575100" lvl="1" indent="-342900">
              <a:buClr>
                <a:schemeClr val="accent3"/>
              </a:buClr>
            </a:pPr>
            <a:r>
              <a:rPr lang="sv-SE" dirty="0"/>
              <a:t>Dock…</a:t>
            </a:r>
          </a:p>
          <a:p>
            <a:pPr indent="0">
              <a:buClr>
                <a:srgbClr val="297189"/>
              </a:buClr>
              <a:buNone/>
            </a:pPr>
            <a:endParaRPr lang="sv-SE" dirty="0"/>
          </a:p>
        </p:txBody>
      </p:sp>
      <p:pic>
        <p:nvPicPr>
          <p:cNvPr id="3074" name="Picture 2" descr="C:\Users\StPersso\Pictures\FondBerglund9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750" y="1412777"/>
            <a:ext cx="2808312" cy="420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0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3883" y="730568"/>
            <a:ext cx="10512425" cy="501883"/>
          </a:xfrm>
        </p:spPr>
        <p:txBody>
          <a:bodyPr/>
          <a:lstStyle/>
          <a:p>
            <a:r>
              <a:rPr lang="sv-SE" sz="2800" dirty="0">
                <a:solidFill>
                  <a:schemeClr val="accent6"/>
                </a:solidFill>
              </a:rPr>
              <a:t>Produktnamn och varumärke</a:t>
            </a:r>
          </a:p>
        </p:txBody>
      </p:sp>
      <p:sp>
        <p:nvSpPr>
          <p:cNvPr id="3" name="Platshållare för innehåll 2"/>
          <p:cNvSpPr>
            <a:spLocks noGrp="1"/>
          </p:cNvSpPr>
          <p:nvPr>
            <p:ph sz="half" idx="1"/>
          </p:nvPr>
        </p:nvSpPr>
        <p:spPr>
          <a:xfrm>
            <a:off x="1803884" y="1881188"/>
            <a:ext cx="7748502" cy="4356101"/>
          </a:xfrm>
        </p:spPr>
        <p:txBody>
          <a:bodyPr/>
          <a:lstStyle/>
          <a:p>
            <a:pPr marL="342900" indent="-342900">
              <a:buClr>
                <a:schemeClr val="accent3"/>
              </a:buClr>
            </a:pPr>
            <a:r>
              <a:rPr lang="sv-SE" i="1" dirty="0"/>
              <a:t>Det här med angivande av ”varumärke och produktnamn eller likvärdigt”… Hur blir det vid utvärderingen?</a:t>
            </a:r>
            <a:br>
              <a:rPr lang="sv-SE" i="1" dirty="0"/>
            </a:br>
            <a:endParaRPr lang="sv-SE" i="1" dirty="0"/>
          </a:p>
          <a:p>
            <a:pPr marL="575100" lvl="1" indent="-342900">
              <a:buClr>
                <a:schemeClr val="accent3"/>
              </a:buClr>
            </a:pPr>
            <a:r>
              <a:rPr lang="sv-SE" dirty="0"/>
              <a:t>Ett obligatoriskt krav – antingen namngiven möbel eller godkänd likvärdig möbel.</a:t>
            </a:r>
          </a:p>
          <a:p>
            <a:pPr marL="575100" lvl="1" indent="-342900">
              <a:buClr>
                <a:schemeClr val="accent3"/>
              </a:buClr>
            </a:pPr>
            <a:r>
              <a:rPr lang="sv-SE" dirty="0"/>
              <a:t>Om likvärdig möbel inte godkänns så uppfyller inte leverantören det obligatoriska kravet vilket i sin tur torde innebära att leverantörens avropssvar helt ska förkastas.</a:t>
            </a:r>
          </a:p>
          <a:p>
            <a:pPr marL="575100" lvl="1" indent="-342900">
              <a:buClr>
                <a:schemeClr val="accent3"/>
              </a:buClr>
            </a:pPr>
            <a:r>
              <a:rPr lang="sv-SE" dirty="0"/>
              <a:t>Ett angivande av ”varumärke och produktnamn eller likvärdigt” förutsätter att just den varan omfattas av ramavtalsområdet.</a:t>
            </a:r>
          </a:p>
        </p:txBody>
      </p:sp>
    </p:spTree>
    <p:extLst>
      <p:ext uri="{BB962C8B-B14F-4D97-AF65-F5344CB8AC3E}">
        <p14:creationId xmlns:p14="http://schemas.microsoft.com/office/powerpoint/2010/main" val="54796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3762" y="780264"/>
            <a:ext cx="10512425" cy="347716"/>
          </a:xfrm>
        </p:spPr>
        <p:txBody>
          <a:bodyPr/>
          <a:lstStyle/>
          <a:p>
            <a:r>
              <a:rPr lang="sv-SE" sz="2800" dirty="0">
                <a:solidFill>
                  <a:schemeClr val="accent6"/>
                </a:solidFill>
              </a:rPr>
              <a:t>Likvärdig vara</a:t>
            </a:r>
          </a:p>
        </p:txBody>
      </p:sp>
      <p:sp>
        <p:nvSpPr>
          <p:cNvPr id="3" name="Platshållare för innehåll 2"/>
          <p:cNvSpPr>
            <a:spLocks noGrp="1"/>
          </p:cNvSpPr>
          <p:nvPr>
            <p:ph sz="half" idx="1"/>
          </p:nvPr>
        </p:nvSpPr>
        <p:spPr>
          <a:xfrm>
            <a:off x="1823762" y="1881187"/>
            <a:ext cx="5133629" cy="4356101"/>
          </a:xfrm>
        </p:spPr>
        <p:txBody>
          <a:bodyPr/>
          <a:lstStyle/>
          <a:p>
            <a:pPr marL="342900" indent="-342900">
              <a:buClr>
                <a:schemeClr val="accent3"/>
              </a:buClr>
            </a:pPr>
            <a:r>
              <a:rPr lang="sv-SE" i="1" dirty="0"/>
              <a:t>Hur bedömer man likvärdigheten mellan en angiven möbel och en offererad likvärdig?</a:t>
            </a:r>
            <a:br>
              <a:rPr lang="sv-SE" i="1" dirty="0"/>
            </a:br>
            <a:endParaRPr lang="sv-SE" i="1" dirty="0"/>
          </a:p>
          <a:p>
            <a:pPr lvl="1">
              <a:buClr>
                <a:schemeClr val="accent3"/>
              </a:buClr>
            </a:pPr>
            <a:r>
              <a:rPr lang="sv-SE" dirty="0"/>
              <a:t>Man bör, i avropet, ange hur bedömningen görs på ett objektivt sätt, om detta är möjligt. Man bör ange, om relevant, att möbler ska komplettera varandra och upplevas passande i den miljö de ska placeras. Estetiskt så ska samtliga möbler passa in i framtaget gestaltningsprogram.</a:t>
            </a:r>
          </a:p>
        </p:txBody>
      </p:sp>
      <p:pic>
        <p:nvPicPr>
          <p:cNvPr id="6" name="Platshållare för innehåll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61150" y="1881187"/>
            <a:ext cx="4068762" cy="2725089"/>
          </a:xfrm>
        </p:spPr>
      </p:pic>
    </p:spTree>
    <p:extLst>
      <p:ext uri="{BB962C8B-B14F-4D97-AF65-F5344CB8AC3E}">
        <p14:creationId xmlns:p14="http://schemas.microsoft.com/office/powerpoint/2010/main" val="231824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55695" y="620712"/>
            <a:ext cx="10512425" cy="347716"/>
          </a:xfrm>
        </p:spPr>
        <p:txBody>
          <a:bodyPr/>
          <a:lstStyle/>
          <a:p>
            <a:r>
              <a:rPr lang="sv-SE" sz="2800" dirty="0">
                <a:solidFill>
                  <a:schemeClr val="accent6"/>
                </a:solidFill>
              </a:rPr>
              <a:t>Vem bedömer likvärdig vara?</a:t>
            </a:r>
          </a:p>
        </p:txBody>
      </p:sp>
      <p:sp>
        <p:nvSpPr>
          <p:cNvPr id="3" name="Platshållare för innehåll 2"/>
          <p:cNvSpPr>
            <a:spLocks noGrp="1"/>
          </p:cNvSpPr>
          <p:nvPr>
            <p:ph sz="half" idx="1"/>
          </p:nvPr>
        </p:nvSpPr>
        <p:spPr>
          <a:xfrm>
            <a:off x="1855694" y="1881187"/>
            <a:ext cx="6006157" cy="4356101"/>
          </a:xfrm>
        </p:spPr>
        <p:txBody>
          <a:bodyPr/>
          <a:lstStyle/>
          <a:p>
            <a:pPr marL="342900" indent="-342900">
              <a:buClr>
                <a:schemeClr val="accent3"/>
              </a:buClr>
            </a:pPr>
            <a:r>
              <a:rPr lang="sv-SE" i="1" dirty="0"/>
              <a:t>Vem bedömer likvärdigheten mellan en angiven möbel och en offererad likvärdig möbel?</a:t>
            </a:r>
          </a:p>
          <a:p>
            <a:pPr indent="0">
              <a:buClr>
                <a:srgbClr val="297189"/>
              </a:buClr>
              <a:buNone/>
            </a:pPr>
            <a:endParaRPr lang="sv-SE" sz="2400" dirty="0">
              <a:latin typeface="Franklin Gothic Book" pitchFamily="34" charset="0"/>
              <a:cs typeface="Franklin Gothic Book" pitchFamily="34" charset="0"/>
            </a:endParaRPr>
          </a:p>
          <a:p>
            <a:pPr lvl="1">
              <a:buClr>
                <a:schemeClr val="accent3"/>
              </a:buClr>
            </a:pPr>
            <a:r>
              <a:rPr lang="sv-SE" dirty="0"/>
              <a:t>Det bör anges i förfrågan att t.ex. användare, arkitekt, inredare eller upphandlare bedömer likvärdigheten.</a:t>
            </a:r>
          </a:p>
          <a:p>
            <a:pPr lvl="1">
              <a:buClr>
                <a:schemeClr val="accent3"/>
              </a:buClr>
            </a:pPr>
            <a:r>
              <a:rPr lang="sv-SE" dirty="0"/>
              <a:t>Det är svårt att överpröva design och estetik. Kanske design ska viktas högre vid en förnyad konkurrensutsättning?</a:t>
            </a:r>
          </a:p>
        </p:txBody>
      </p:sp>
      <p:pic>
        <p:nvPicPr>
          <p:cNvPr id="6" name="Platshållare för innehåll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13325" y="1881187"/>
            <a:ext cx="2728508" cy="4097093"/>
          </a:xfrm>
        </p:spPr>
      </p:pic>
    </p:spTree>
    <p:extLst>
      <p:ext uri="{BB962C8B-B14F-4D97-AF65-F5344CB8AC3E}">
        <p14:creationId xmlns:p14="http://schemas.microsoft.com/office/powerpoint/2010/main" val="1999245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3883" y="710691"/>
            <a:ext cx="10512425" cy="347716"/>
          </a:xfrm>
        </p:spPr>
        <p:txBody>
          <a:bodyPr/>
          <a:lstStyle/>
          <a:p>
            <a:r>
              <a:rPr lang="sv-SE" sz="2800" dirty="0">
                <a:solidFill>
                  <a:schemeClr val="accent6"/>
                </a:solidFill>
              </a:rPr>
              <a:t>Måttangivelse</a:t>
            </a:r>
          </a:p>
        </p:txBody>
      </p:sp>
      <p:sp>
        <p:nvSpPr>
          <p:cNvPr id="3" name="Platshållare för innehåll 2"/>
          <p:cNvSpPr>
            <a:spLocks noGrp="1"/>
          </p:cNvSpPr>
          <p:nvPr>
            <p:ph sz="half" idx="1"/>
          </p:nvPr>
        </p:nvSpPr>
        <p:spPr>
          <a:xfrm>
            <a:off x="1803883" y="1881187"/>
            <a:ext cx="5529246" cy="4356101"/>
          </a:xfrm>
        </p:spPr>
        <p:txBody>
          <a:bodyPr/>
          <a:lstStyle/>
          <a:p>
            <a:pPr marL="342900" indent="-342900">
              <a:buClr>
                <a:schemeClr val="accent3"/>
              </a:buClr>
            </a:pPr>
            <a:r>
              <a:rPr lang="sv-SE" i="1" dirty="0"/>
              <a:t>Hur anger man mått för de möbler man önskar anskaffa?</a:t>
            </a:r>
          </a:p>
          <a:p>
            <a:pPr indent="0">
              <a:buClr>
                <a:srgbClr val="297189"/>
              </a:buClr>
              <a:buNone/>
            </a:pPr>
            <a:endParaRPr lang="sv-SE" sz="2400" dirty="0">
              <a:latin typeface="Franklin Gothic Book" pitchFamily="34" charset="0"/>
              <a:cs typeface="Franklin Gothic Book" pitchFamily="34" charset="0"/>
            </a:endParaRPr>
          </a:p>
          <a:p>
            <a:pPr lvl="1">
              <a:buClr>
                <a:schemeClr val="accent3"/>
              </a:buClr>
            </a:pPr>
            <a:r>
              <a:rPr lang="sv-SE" dirty="0"/>
              <a:t>Om inte </a:t>
            </a:r>
            <a:r>
              <a:rPr lang="sv-SE" i="1" dirty="0"/>
              <a:t>exakta</a:t>
            </a:r>
            <a:r>
              <a:rPr lang="sv-SE" dirty="0"/>
              <a:t> mått krävs så bör man ange mått med en accepterad tolerans i t.ex. procent.</a:t>
            </a:r>
          </a:p>
          <a:p>
            <a:pPr lvl="1">
              <a:buClr>
                <a:schemeClr val="accent3"/>
              </a:buClr>
            </a:pPr>
            <a:r>
              <a:rPr lang="sv-SE" dirty="0"/>
              <a:t>Anges exakta mått så hämmas konkurrensen och risken för överprövning blir större.</a:t>
            </a:r>
          </a:p>
        </p:txBody>
      </p:sp>
      <p:pic>
        <p:nvPicPr>
          <p:cNvPr id="5" name="Platshållare för innehåll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37" y="1881187"/>
            <a:ext cx="2682812" cy="4028476"/>
          </a:xfrm>
          <a:prstGeom prst="rect">
            <a:avLst/>
          </a:prstGeom>
        </p:spPr>
      </p:pic>
    </p:spTree>
    <p:extLst>
      <p:ext uri="{BB962C8B-B14F-4D97-AF65-F5344CB8AC3E}">
        <p14:creationId xmlns:p14="http://schemas.microsoft.com/office/powerpoint/2010/main" val="36094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13822" y="620712"/>
            <a:ext cx="10512425" cy="347716"/>
          </a:xfrm>
        </p:spPr>
        <p:txBody>
          <a:bodyPr/>
          <a:lstStyle/>
          <a:p>
            <a:r>
              <a:rPr lang="sv-SE" sz="2800" dirty="0">
                <a:solidFill>
                  <a:schemeClr val="accent6"/>
                </a:solidFill>
              </a:rPr>
              <a:t>Dela upp ett avrop?</a:t>
            </a:r>
          </a:p>
        </p:txBody>
      </p:sp>
      <p:sp>
        <p:nvSpPr>
          <p:cNvPr id="3" name="Platshållare för innehåll 2"/>
          <p:cNvSpPr>
            <a:spLocks noGrp="1"/>
          </p:cNvSpPr>
          <p:nvPr>
            <p:ph sz="half" idx="1"/>
          </p:nvPr>
        </p:nvSpPr>
        <p:spPr>
          <a:xfrm>
            <a:off x="1813822" y="1881187"/>
            <a:ext cx="5332413" cy="4356101"/>
          </a:xfrm>
        </p:spPr>
        <p:txBody>
          <a:bodyPr/>
          <a:lstStyle/>
          <a:p>
            <a:pPr marL="342900" indent="-342900">
              <a:buClr>
                <a:schemeClr val="accent3"/>
              </a:buClr>
            </a:pPr>
            <a:r>
              <a:rPr lang="sv-SE" i="1" dirty="0"/>
              <a:t>Kan vi medvetet dela upp en förnyad konkurrensutsättning vid avrop över beloppsgränsen? Möblerna ingår i samma delområde.</a:t>
            </a:r>
          </a:p>
          <a:p>
            <a:pPr indent="0">
              <a:buClr>
                <a:srgbClr val="297189"/>
              </a:buClr>
              <a:buNone/>
            </a:pPr>
            <a:endParaRPr lang="sv-SE" sz="2400" dirty="0">
              <a:latin typeface="Franklin Gothic Book" pitchFamily="34" charset="0"/>
              <a:cs typeface="Franklin Gothic Book" pitchFamily="34" charset="0"/>
            </a:endParaRPr>
          </a:p>
          <a:p>
            <a:pPr lvl="1">
              <a:buClr>
                <a:schemeClr val="accent3"/>
              </a:buClr>
            </a:pPr>
            <a:r>
              <a:rPr lang="sv-SE" dirty="0"/>
              <a:t>Statens inköpscentral rekommenderar inte detta.</a:t>
            </a:r>
          </a:p>
          <a:p>
            <a:pPr lvl="1">
              <a:buClr>
                <a:schemeClr val="accent3"/>
              </a:buClr>
            </a:pPr>
            <a:r>
              <a:rPr lang="sv-SE" dirty="0"/>
              <a:t>Om behovet vid avropstillfället uppgår till över beloppsgränsen per delområde ska förnyad konkurrensutsättning göras.</a:t>
            </a:r>
          </a:p>
        </p:txBody>
      </p:sp>
      <p:pic>
        <p:nvPicPr>
          <p:cNvPr id="6" name="Picture 11"/>
          <p:cNvPicPr preferRelativeResize="0">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761149" y="1881187"/>
            <a:ext cx="4068762" cy="27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80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4005" y="555622"/>
            <a:ext cx="10512425" cy="347716"/>
          </a:xfrm>
        </p:spPr>
        <p:txBody>
          <a:bodyPr/>
          <a:lstStyle/>
          <a:p>
            <a:r>
              <a:rPr lang="sv-SE" sz="2800" dirty="0">
                <a:solidFill>
                  <a:schemeClr val="accent6"/>
                </a:solidFill>
              </a:rPr>
              <a:t>Dela upp ett avrop?</a:t>
            </a:r>
          </a:p>
        </p:txBody>
      </p:sp>
      <p:sp>
        <p:nvSpPr>
          <p:cNvPr id="3" name="Platshållare för innehåll 2"/>
          <p:cNvSpPr>
            <a:spLocks noGrp="1"/>
          </p:cNvSpPr>
          <p:nvPr>
            <p:ph sz="half" idx="1"/>
          </p:nvPr>
        </p:nvSpPr>
        <p:spPr>
          <a:xfrm>
            <a:off x="1784006" y="1881188"/>
            <a:ext cx="7696372" cy="4356101"/>
          </a:xfrm>
        </p:spPr>
        <p:txBody>
          <a:bodyPr/>
          <a:lstStyle/>
          <a:p>
            <a:pPr marL="342900" indent="-342900">
              <a:buClr>
                <a:schemeClr val="accent3"/>
              </a:buClr>
            </a:pPr>
            <a:r>
              <a:rPr lang="sv-SE" i="1" dirty="0"/>
              <a:t>Vi ska inte dela upp vår avropsförfrågan när värdet överstiger beloppsgränsen… Men om vi gör avropen i etapper är det ok?</a:t>
            </a:r>
          </a:p>
          <a:p>
            <a:pPr indent="0">
              <a:buClr>
                <a:srgbClr val="297189"/>
              </a:buClr>
              <a:buNone/>
            </a:pPr>
            <a:endParaRPr lang="sv-SE" sz="2400" dirty="0">
              <a:latin typeface="Franklin Gothic Book" pitchFamily="34" charset="0"/>
              <a:cs typeface="Franklin Gothic Book" pitchFamily="34" charset="0"/>
            </a:endParaRPr>
          </a:p>
          <a:p>
            <a:pPr lvl="1">
              <a:buClr>
                <a:schemeClr val="accent3"/>
              </a:buClr>
            </a:pPr>
            <a:r>
              <a:rPr lang="sv-SE" dirty="0"/>
              <a:t>Om man av praktiska eller ekonomiska skäl väljer att göra avrop i etapper så torde detta kunna vara möjligt. Det får dock myndigheten själv besluta.</a:t>
            </a:r>
          </a:p>
        </p:txBody>
      </p:sp>
    </p:spTree>
    <p:extLst>
      <p:ext uri="{BB962C8B-B14F-4D97-AF65-F5344CB8AC3E}">
        <p14:creationId xmlns:p14="http://schemas.microsoft.com/office/powerpoint/2010/main" val="39086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4188" y="760387"/>
            <a:ext cx="10512425" cy="347716"/>
          </a:xfrm>
        </p:spPr>
        <p:txBody>
          <a:bodyPr/>
          <a:lstStyle/>
          <a:p>
            <a:r>
              <a:rPr lang="sv-SE" sz="2800" dirty="0">
                <a:solidFill>
                  <a:schemeClr val="accent6"/>
                </a:solidFill>
              </a:rPr>
              <a:t>Dela upp ett avrop?</a:t>
            </a:r>
          </a:p>
        </p:txBody>
      </p:sp>
      <p:sp>
        <p:nvSpPr>
          <p:cNvPr id="3" name="Platshållare för innehåll 2"/>
          <p:cNvSpPr>
            <a:spLocks noGrp="1"/>
          </p:cNvSpPr>
          <p:nvPr>
            <p:ph sz="half" idx="1"/>
          </p:nvPr>
        </p:nvSpPr>
        <p:spPr>
          <a:xfrm>
            <a:off x="1754188" y="1881188"/>
            <a:ext cx="5332412" cy="4356101"/>
          </a:xfrm>
        </p:spPr>
        <p:txBody>
          <a:bodyPr>
            <a:normAutofit/>
          </a:bodyPr>
          <a:lstStyle/>
          <a:p>
            <a:pPr marL="342900" indent="-342900">
              <a:buClr>
                <a:schemeClr val="accent3"/>
              </a:buClr>
            </a:pPr>
            <a:r>
              <a:rPr lang="sv-SE" i="1" dirty="0"/>
              <a:t>Vi ska inte dela upp vår avropsförfrågan när värdet överstiger beloppsgränsen… Men kan vi ändå ”lyfta ut” en unik/speciell möbel och avropa den separat?</a:t>
            </a:r>
          </a:p>
          <a:p>
            <a:pPr indent="0">
              <a:buClr>
                <a:srgbClr val="297189"/>
              </a:buClr>
              <a:buNone/>
            </a:pPr>
            <a:endParaRPr lang="sv-SE" sz="2400" dirty="0">
              <a:latin typeface="Franklin Gothic Book" pitchFamily="34" charset="0"/>
              <a:cs typeface="Franklin Gothic Book" pitchFamily="34" charset="0"/>
            </a:endParaRPr>
          </a:p>
          <a:p>
            <a:pPr lvl="1">
              <a:buClr>
                <a:schemeClr val="accent3"/>
              </a:buClr>
            </a:pPr>
            <a:r>
              <a:rPr lang="sv-SE" dirty="0"/>
              <a:t>Om bara en leverantör kan leverera just den unika möbeln så torde det vara ett bra sätt att dela upp avropet eftersom det blir svårt för mer än en leverantör att besvara hela ert avrop. Risk för hämmande av konkurrensen.</a:t>
            </a:r>
          </a:p>
        </p:txBody>
      </p:sp>
      <p:pic>
        <p:nvPicPr>
          <p:cNvPr id="6146" name="Picture 2" descr="O:\Kommunikationsfunktionen\Bildbank\Miljöbilder\Kamm1-2693.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194043" y="1881188"/>
            <a:ext cx="2657731" cy="398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4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3944" y="730569"/>
            <a:ext cx="10512425" cy="347716"/>
          </a:xfrm>
        </p:spPr>
        <p:txBody>
          <a:bodyPr/>
          <a:lstStyle/>
          <a:p>
            <a:r>
              <a:rPr lang="sv-SE" sz="2800" dirty="0">
                <a:solidFill>
                  <a:schemeClr val="accent6"/>
                </a:solidFill>
              </a:rPr>
              <a:t>Kontroll av produktlistor</a:t>
            </a:r>
          </a:p>
        </p:txBody>
      </p:sp>
      <p:sp>
        <p:nvSpPr>
          <p:cNvPr id="3" name="Platshållare för innehåll 2"/>
          <p:cNvSpPr>
            <a:spLocks noGrp="1"/>
          </p:cNvSpPr>
          <p:nvPr>
            <p:ph sz="half" idx="1"/>
          </p:nvPr>
        </p:nvSpPr>
        <p:spPr>
          <a:xfrm>
            <a:off x="1793944" y="1881187"/>
            <a:ext cx="4547221" cy="4356101"/>
          </a:xfrm>
        </p:spPr>
        <p:txBody>
          <a:bodyPr/>
          <a:lstStyle/>
          <a:p>
            <a:pPr marL="342900" indent="-342900">
              <a:buClr>
                <a:schemeClr val="accent3"/>
              </a:buClr>
            </a:pPr>
            <a:r>
              <a:rPr lang="sv-SE" i="1" dirty="0"/>
              <a:t>Behöver man kontrollera produktlistor på </a:t>
            </a:r>
            <a:r>
              <a:rPr lang="sv-SE" i="1" dirty="0">
                <a:hlinkClick r:id="rId2">
                  <a:extLst>
                    <a:ext uri="{A12FA001-AC4F-418D-AE19-62706E023703}">
                      <ahyp:hlinkClr xmlns:ahyp="http://schemas.microsoft.com/office/drawing/2018/hyperlinkcolor" val="tx"/>
                    </a:ext>
                  </a:extLst>
                </a:hlinkClick>
              </a:rPr>
              <a:t>www.avropa.se</a:t>
            </a:r>
            <a:r>
              <a:rPr lang="sv-SE" i="1" dirty="0"/>
              <a:t> innan avrop görs? </a:t>
            </a:r>
          </a:p>
          <a:p>
            <a:pPr>
              <a:buClr>
                <a:srgbClr val="297189"/>
              </a:buClr>
            </a:pPr>
            <a:endParaRPr lang="sv-SE" dirty="0">
              <a:latin typeface="Franklin Gothic Book" panose="020B0503020102020204" pitchFamily="34" charset="0"/>
              <a:cs typeface="Franklin Gothic Book" pitchFamily="34" charset="0"/>
            </a:endParaRPr>
          </a:p>
          <a:p>
            <a:pPr lvl="1">
              <a:buClr>
                <a:schemeClr val="accent3"/>
              </a:buClr>
            </a:pPr>
            <a:r>
              <a:rPr lang="sv-SE" dirty="0">
                <a:cs typeface="Franklin Gothic Book" pitchFamily="34" charset="0"/>
              </a:rPr>
              <a:t>Man ska säkerställa att allt behov av möbler finns i leverantörernas produktlistor. Det underlättar om ni gör detta redan innan utskick av avropsförfrågan. </a:t>
            </a:r>
          </a:p>
          <a:p>
            <a:pPr lvl="1">
              <a:buClr>
                <a:schemeClr val="accent3"/>
              </a:buClr>
            </a:pPr>
            <a:r>
              <a:rPr lang="sv-SE" dirty="0">
                <a:cs typeface="Franklin Gothic Book" pitchFamily="34" charset="0"/>
              </a:rPr>
              <a:t>Ge tydliga direktiv till en arkitekt eller motsvarande om sådan anlitats.</a:t>
            </a:r>
          </a:p>
        </p:txBody>
      </p:sp>
      <p:pic>
        <p:nvPicPr>
          <p:cNvPr id="6" name="Platshållare för innehåll 5">
            <a:extLst>
              <a:ext uri="{FF2B5EF4-FFF2-40B4-BE49-F238E27FC236}">
                <a16:creationId xmlns:a16="http://schemas.microsoft.com/office/drawing/2014/main" id="{D9B60687-F17B-47AF-99D3-21EEB0C34150}"/>
              </a:ext>
            </a:extLst>
          </p:cNvPr>
          <p:cNvPicPr>
            <a:picLocks noGrp="1" noChangeAspect="1"/>
          </p:cNvPicPr>
          <p:nvPr>
            <p:ph sz="half" idx="2"/>
          </p:nvPr>
        </p:nvPicPr>
        <p:blipFill>
          <a:blip r:embed="rId3"/>
          <a:stretch>
            <a:fillRect/>
          </a:stretch>
        </p:blipFill>
        <p:spPr>
          <a:xfrm>
            <a:off x="6576323" y="1881187"/>
            <a:ext cx="4781165" cy="2091759"/>
          </a:xfrm>
        </p:spPr>
      </p:pic>
    </p:spTree>
    <p:extLst>
      <p:ext uri="{BB962C8B-B14F-4D97-AF65-F5344CB8AC3E}">
        <p14:creationId xmlns:p14="http://schemas.microsoft.com/office/powerpoint/2010/main" val="26727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1803884" y="740508"/>
            <a:ext cx="10512425" cy="347716"/>
          </a:xfrm>
        </p:spPr>
        <p:txBody>
          <a:bodyPr>
            <a:noAutofit/>
          </a:bodyPr>
          <a:lstStyle/>
          <a:p>
            <a:r>
              <a:rPr lang="sv-SE" altLang="sv-SE" sz="2800" dirty="0">
                <a:solidFill>
                  <a:schemeClr val="accent6"/>
                </a:solidFill>
              </a:rPr>
              <a:t>Stöd och vägledning på Avropa</a:t>
            </a:r>
          </a:p>
        </p:txBody>
      </p:sp>
      <p:sp>
        <p:nvSpPr>
          <p:cNvPr id="16387" name="Platshållare för innehåll 2"/>
          <p:cNvSpPr>
            <a:spLocks noGrp="1"/>
          </p:cNvSpPr>
          <p:nvPr>
            <p:ph sz="half" idx="1"/>
          </p:nvPr>
        </p:nvSpPr>
        <p:spPr>
          <a:xfrm>
            <a:off x="1803884" y="1881188"/>
            <a:ext cx="7892516" cy="4356101"/>
          </a:xfrm>
        </p:spPr>
        <p:txBody>
          <a:bodyPr>
            <a:normAutofit/>
          </a:bodyPr>
          <a:lstStyle/>
          <a:p>
            <a:pPr marL="342900" indent="-342900">
              <a:buClr>
                <a:schemeClr val="accent3"/>
              </a:buClr>
            </a:pPr>
            <a:r>
              <a:rPr lang="sv-SE" altLang="sv-SE" sz="1800" dirty="0"/>
              <a:t>Avropsblankett</a:t>
            </a:r>
          </a:p>
          <a:p>
            <a:pPr marL="342900" indent="-342900">
              <a:buClr>
                <a:schemeClr val="accent3"/>
              </a:buClr>
            </a:pPr>
            <a:r>
              <a:rPr lang="sv-SE" altLang="sv-SE" sz="1800" dirty="0"/>
              <a:t>Vägledning </a:t>
            </a:r>
          </a:p>
          <a:p>
            <a:pPr marL="342900" indent="-342900">
              <a:buClr>
                <a:schemeClr val="accent3"/>
              </a:buClr>
            </a:pPr>
            <a:r>
              <a:rPr lang="sv-SE" altLang="sv-SE" sz="1800" dirty="0"/>
              <a:t>Frågor och svar</a:t>
            </a:r>
          </a:p>
          <a:p>
            <a:pPr marL="342900" indent="-342900">
              <a:buClr>
                <a:schemeClr val="accent3"/>
              </a:buClr>
            </a:pPr>
            <a:r>
              <a:rPr lang="sv-SE" altLang="sv-SE" sz="1800" dirty="0"/>
              <a:t>Tips och råd</a:t>
            </a:r>
          </a:p>
          <a:p>
            <a:pPr marL="342900" indent="-342900">
              <a:buClr>
                <a:schemeClr val="accent3"/>
              </a:buClr>
            </a:pPr>
            <a:r>
              <a:rPr lang="sv-SE" altLang="sv-SE" sz="1800" dirty="0"/>
              <a:t>Upphandlingsdokument</a:t>
            </a:r>
          </a:p>
          <a:p>
            <a:pPr marL="342900" indent="-342900">
              <a:buClr>
                <a:schemeClr val="accent3"/>
              </a:buClr>
            </a:pPr>
            <a:r>
              <a:rPr lang="sv-SE" altLang="sv-SE" sz="1800" dirty="0"/>
              <a:t>Allmänna villkor</a:t>
            </a:r>
          </a:p>
          <a:p>
            <a:pPr marL="342900" indent="-342900">
              <a:buClr>
                <a:schemeClr val="accent3"/>
              </a:buClr>
            </a:pPr>
            <a:r>
              <a:rPr lang="sv-SE" altLang="sv-SE" sz="1800" dirty="0"/>
              <a:t>Redovisning av hållbarhetskrav</a:t>
            </a:r>
          </a:p>
          <a:p>
            <a:pPr marL="342900" indent="-342900">
              <a:buClr>
                <a:schemeClr val="accent3"/>
              </a:buClr>
            </a:pPr>
            <a:r>
              <a:rPr lang="sv-SE" altLang="sv-SE" sz="1800" dirty="0"/>
              <a:t>m.m.</a:t>
            </a:r>
          </a:p>
          <a:p>
            <a:pPr>
              <a:buClr>
                <a:srgbClr val="297189"/>
              </a:buClr>
            </a:pPr>
            <a:endParaRPr lang="sv-SE" altLang="sv-SE" dirty="0"/>
          </a:p>
        </p:txBody>
      </p:sp>
    </p:spTree>
    <p:extLst>
      <p:ext uri="{BB962C8B-B14F-4D97-AF65-F5344CB8AC3E}">
        <p14:creationId xmlns:p14="http://schemas.microsoft.com/office/powerpoint/2010/main" val="3937571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1774066" y="731836"/>
            <a:ext cx="10512425" cy="347716"/>
          </a:xfrm>
        </p:spPr>
        <p:txBody>
          <a:bodyPr wrap="square" numCol="1" anchorCtr="0" compatLnSpc="1">
            <a:prstTxWarp prst="textNoShape">
              <a:avLst/>
            </a:prstTxWarp>
            <a:noAutofit/>
          </a:bodyPr>
          <a:lstStyle/>
          <a:p>
            <a:pPr eaLnBrk="1" hangingPunct="1">
              <a:defRPr/>
            </a:pPr>
            <a:r>
              <a:rPr lang="sv-SE" sz="2800" dirty="0">
                <a:solidFill>
                  <a:schemeClr val="accent6"/>
                </a:solidFill>
              </a:rPr>
              <a:t>Persienner</a:t>
            </a:r>
          </a:p>
        </p:txBody>
      </p:sp>
      <p:sp>
        <p:nvSpPr>
          <p:cNvPr id="21507" name="Rectangle 3"/>
          <p:cNvSpPr>
            <a:spLocks noGrp="1"/>
          </p:cNvSpPr>
          <p:nvPr>
            <p:ph sz="half" idx="1"/>
          </p:nvPr>
        </p:nvSpPr>
        <p:spPr>
          <a:xfrm>
            <a:off x="1774066" y="1881187"/>
            <a:ext cx="8642143" cy="4356101"/>
          </a:xfrm>
        </p:spPr>
        <p:txBody>
          <a:bodyPr>
            <a:normAutofit/>
          </a:bodyPr>
          <a:lstStyle/>
          <a:p>
            <a:pPr>
              <a:lnSpc>
                <a:spcPct val="90000"/>
              </a:lnSpc>
              <a:spcBef>
                <a:spcPts val="300"/>
              </a:spcBef>
              <a:spcAft>
                <a:spcPts val="700"/>
              </a:spcAft>
              <a:buClr>
                <a:schemeClr val="accent3"/>
              </a:buClr>
            </a:pPr>
            <a:r>
              <a:rPr lang="sv-SE" i="1" dirty="0">
                <a:cs typeface="Franklin Gothic Book" pitchFamily="34" charset="0"/>
              </a:rPr>
              <a:t>Finns det persienner att avropa?</a:t>
            </a:r>
          </a:p>
          <a:p>
            <a:pPr>
              <a:lnSpc>
                <a:spcPct val="90000"/>
              </a:lnSpc>
              <a:spcBef>
                <a:spcPts val="300"/>
              </a:spcBef>
              <a:spcAft>
                <a:spcPts val="700"/>
              </a:spcAft>
              <a:buClr>
                <a:schemeClr val="accent3"/>
              </a:buClr>
            </a:pPr>
            <a:endParaRPr lang="sv-SE" i="1" dirty="0">
              <a:cs typeface="Franklin Gothic Book" pitchFamily="34" charset="0"/>
            </a:endParaRPr>
          </a:p>
          <a:p>
            <a:pPr lvl="1">
              <a:lnSpc>
                <a:spcPct val="90000"/>
              </a:lnSpc>
              <a:spcBef>
                <a:spcPts val="300"/>
              </a:spcBef>
              <a:spcAft>
                <a:spcPts val="700"/>
              </a:spcAft>
              <a:buClr>
                <a:schemeClr val="accent3"/>
              </a:buClr>
            </a:pPr>
            <a:r>
              <a:rPr lang="sv-SE" dirty="0">
                <a:cs typeface="Franklin Gothic Book" pitchFamily="34" charset="0"/>
              </a:rPr>
              <a:t>Mellanglaspersienner finns inte.</a:t>
            </a:r>
          </a:p>
          <a:p>
            <a:pPr lvl="1">
              <a:lnSpc>
                <a:spcPct val="90000"/>
              </a:lnSpc>
              <a:spcBef>
                <a:spcPts val="300"/>
              </a:spcBef>
              <a:spcAft>
                <a:spcPts val="700"/>
              </a:spcAft>
              <a:buClr>
                <a:schemeClr val="accent3"/>
              </a:buClr>
            </a:pPr>
            <a:r>
              <a:rPr lang="sv-SE" dirty="0"/>
              <a:t>Persienner som placeras innanför fönstren finns under området Textil inredning för fönstermiljö.</a:t>
            </a:r>
            <a:br>
              <a:rPr lang="sv-SE" dirty="0"/>
            </a:br>
            <a:endParaRPr lang="sv-SE" dirty="0"/>
          </a:p>
          <a:p>
            <a:pPr>
              <a:lnSpc>
                <a:spcPct val="90000"/>
              </a:lnSpc>
              <a:spcBef>
                <a:spcPts val="300"/>
              </a:spcBef>
              <a:spcAft>
                <a:spcPts val="700"/>
              </a:spcAft>
              <a:buClr>
                <a:schemeClr val="accent3"/>
              </a:buClr>
            </a:pPr>
            <a:r>
              <a:rPr lang="sv-SE" i="1" dirty="0"/>
              <a:t>Finns det markiser att avropa?</a:t>
            </a:r>
          </a:p>
          <a:p>
            <a:pPr>
              <a:lnSpc>
                <a:spcPct val="90000"/>
              </a:lnSpc>
              <a:spcBef>
                <a:spcPts val="300"/>
              </a:spcBef>
              <a:spcAft>
                <a:spcPts val="700"/>
              </a:spcAft>
              <a:buClr>
                <a:schemeClr val="accent3"/>
              </a:buClr>
            </a:pPr>
            <a:endParaRPr lang="sv-SE" i="1" dirty="0"/>
          </a:p>
          <a:p>
            <a:pPr lvl="1">
              <a:lnSpc>
                <a:spcPct val="90000"/>
              </a:lnSpc>
              <a:spcBef>
                <a:spcPts val="300"/>
              </a:spcBef>
              <a:spcAft>
                <a:spcPts val="700"/>
              </a:spcAft>
              <a:buClr>
                <a:schemeClr val="accent3"/>
              </a:buClr>
            </a:pPr>
            <a:r>
              <a:rPr lang="sv-SE" dirty="0"/>
              <a:t>Markiser finns inte att avropa.</a:t>
            </a:r>
          </a:p>
        </p:txBody>
      </p:sp>
      <p:sp>
        <p:nvSpPr>
          <p:cNvPr id="2" name="Platshållare för innehåll 1"/>
          <p:cNvSpPr>
            <a:spLocks noGrp="1"/>
          </p:cNvSpPr>
          <p:nvPr>
            <p:ph sz="half" idx="2"/>
          </p:nvPr>
        </p:nvSpPr>
        <p:spPr>
          <a:xfrm>
            <a:off x="6400800" y="1881187"/>
            <a:ext cx="4750904" cy="4244977"/>
          </a:xfrm>
        </p:spPr>
        <p:txBody>
          <a:bodyPr>
            <a:normAutofit/>
          </a:bodyPr>
          <a:lstStyle/>
          <a:p>
            <a:pPr marL="342900" indent="-342900">
              <a:buClr>
                <a:srgbClr val="297189"/>
              </a:buClr>
            </a:pPr>
            <a:endParaRPr lang="sv-SE" dirty="0">
              <a:latin typeface="Franklin Gothic Book" panose="020B0503020102020204" pitchFamily="34" charset="0"/>
            </a:endParaRPr>
          </a:p>
          <a:p>
            <a:pPr marL="342900" indent="-342900">
              <a:buClr>
                <a:srgbClr val="297189"/>
              </a:buClr>
            </a:pPr>
            <a:endParaRPr lang="sv-SE" dirty="0">
              <a:latin typeface="Franklin Gothic Book" panose="020B0503020102020204" pitchFamily="34" charset="0"/>
            </a:endParaRPr>
          </a:p>
          <a:p>
            <a:pPr indent="0">
              <a:buClr>
                <a:srgbClr val="297189"/>
              </a:buClr>
              <a:buNone/>
            </a:pPr>
            <a:endParaRPr lang="sv-SE" dirty="0"/>
          </a:p>
        </p:txBody>
      </p:sp>
    </p:spTree>
    <p:extLst>
      <p:ext uri="{BB962C8B-B14F-4D97-AF65-F5344CB8AC3E}">
        <p14:creationId xmlns:p14="http://schemas.microsoft.com/office/powerpoint/2010/main" val="192524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1774066" y="731836"/>
            <a:ext cx="10512425" cy="347716"/>
          </a:xfrm>
        </p:spPr>
        <p:txBody>
          <a:bodyPr wrap="square" numCol="1" anchorCtr="0" compatLnSpc="1">
            <a:prstTxWarp prst="textNoShape">
              <a:avLst/>
            </a:prstTxWarp>
            <a:noAutofit/>
          </a:bodyPr>
          <a:lstStyle/>
          <a:p>
            <a:pPr eaLnBrk="1" hangingPunct="1">
              <a:defRPr/>
            </a:pPr>
            <a:r>
              <a:rPr lang="sv-SE" sz="2800" dirty="0">
                <a:solidFill>
                  <a:schemeClr val="accent6"/>
                </a:solidFill>
              </a:rPr>
              <a:t>Entrémattor</a:t>
            </a:r>
          </a:p>
        </p:txBody>
      </p:sp>
      <p:sp>
        <p:nvSpPr>
          <p:cNvPr id="21507" name="Rectangle 3"/>
          <p:cNvSpPr>
            <a:spLocks noGrp="1"/>
          </p:cNvSpPr>
          <p:nvPr>
            <p:ph sz="half" idx="1"/>
          </p:nvPr>
        </p:nvSpPr>
        <p:spPr>
          <a:xfrm>
            <a:off x="1774066" y="1881187"/>
            <a:ext cx="8642143" cy="4356101"/>
          </a:xfrm>
        </p:spPr>
        <p:txBody>
          <a:bodyPr>
            <a:normAutofit/>
          </a:bodyPr>
          <a:lstStyle/>
          <a:p>
            <a:pPr>
              <a:lnSpc>
                <a:spcPct val="90000"/>
              </a:lnSpc>
              <a:spcBef>
                <a:spcPts val="300"/>
              </a:spcBef>
              <a:spcAft>
                <a:spcPts val="700"/>
              </a:spcAft>
              <a:buClr>
                <a:schemeClr val="accent3"/>
              </a:buClr>
            </a:pPr>
            <a:r>
              <a:rPr lang="sv-SE" sz="1800" i="1" dirty="0">
                <a:cs typeface="Franklin Gothic Book" pitchFamily="34" charset="0"/>
              </a:rPr>
              <a:t>Kan man avropa entrémattor med tillhörande tjänster?</a:t>
            </a:r>
          </a:p>
          <a:p>
            <a:pPr marL="0" indent="0">
              <a:lnSpc>
                <a:spcPct val="90000"/>
              </a:lnSpc>
              <a:spcBef>
                <a:spcPts val="300"/>
              </a:spcBef>
              <a:spcAft>
                <a:spcPts val="700"/>
              </a:spcAft>
              <a:buClr>
                <a:schemeClr val="accent3"/>
              </a:buClr>
              <a:buNone/>
            </a:pPr>
            <a:endParaRPr lang="sv-SE" i="1" dirty="0">
              <a:cs typeface="Franklin Gothic Book" pitchFamily="34" charset="0"/>
            </a:endParaRPr>
          </a:p>
          <a:p>
            <a:pPr marL="575100" lvl="1" indent="-342900">
              <a:buClr>
                <a:schemeClr val="accent3"/>
              </a:buClr>
            </a:pPr>
            <a:r>
              <a:rPr lang="sv-SE" dirty="0"/>
              <a:t>Nej, tyvärr finns inget sådant ramavtalsområde och det går inte att avropa under Textila mattor.</a:t>
            </a:r>
          </a:p>
        </p:txBody>
      </p:sp>
      <p:sp>
        <p:nvSpPr>
          <p:cNvPr id="2" name="Platshållare för innehåll 1"/>
          <p:cNvSpPr>
            <a:spLocks noGrp="1"/>
          </p:cNvSpPr>
          <p:nvPr>
            <p:ph sz="half" idx="2"/>
          </p:nvPr>
        </p:nvSpPr>
        <p:spPr>
          <a:xfrm>
            <a:off x="6400800" y="1881187"/>
            <a:ext cx="4750904" cy="4244977"/>
          </a:xfrm>
        </p:spPr>
        <p:txBody>
          <a:bodyPr>
            <a:normAutofit/>
          </a:bodyPr>
          <a:lstStyle/>
          <a:p>
            <a:pPr marL="342900" indent="-342900">
              <a:buClr>
                <a:srgbClr val="297189"/>
              </a:buClr>
            </a:pPr>
            <a:endParaRPr lang="sv-SE" dirty="0">
              <a:latin typeface="Franklin Gothic Book" panose="020B0503020102020204" pitchFamily="34" charset="0"/>
            </a:endParaRPr>
          </a:p>
          <a:p>
            <a:pPr marL="342900" indent="-342900">
              <a:buClr>
                <a:srgbClr val="297189"/>
              </a:buClr>
            </a:pPr>
            <a:endParaRPr lang="sv-SE" dirty="0">
              <a:latin typeface="Franklin Gothic Book" panose="020B0503020102020204" pitchFamily="34" charset="0"/>
            </a:endParaRPr>
          </a:p>
          <a:p>
            <a:pPr indent="0">
              <a:buClr>
                <a:srgbClr val="297189"/>
              </a:buClr>
              <a:buNone/>
            </a:pPr>
            <a:endParaRPr lang="sv-SE" dirty="0"/>
          </a:p>
        </p:txBody>
      </p:sp>
    </p:spTree>
    <p:extLst>
      <p:ext uri="{BB962C8B-B14F-4D97-AF65-F5344CB8AC3E}">
        <p14:creationId xmlns:p14="http://schemas.microsoft.com/office/powerpoint/2010/main" val="171359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3883" y="541726"/>
            <a:ext cx="10512425" cy="347716"/>
          </a:xfrm>
        </p:spPr>
        <p:txBody>
          <a:bodyPr/>
          <a:lstStyle/>
          <a:p>
            <a:r>
              <a:rPr lang="sv-SE" sz="2800" dirty="0">
                <a:solidFill>
                  <a:schemeClr val="accent6"/>
                </a:solidFill>
              </a:rPr>
              <a:t>Leveransavtal/succesiva leveranser</a:t>
            </a:r>
          </a:p>
        </p:txBody>
      </p:sp>
      <p:sp>
        <p:nvSpPr>
          <p:cNvPr id="3" name="Platshållare för innehåll 2"/>
          <p:cNvSpPr>
            <a:spLocks noGrp="1"/>
          </p:cNvSpPr>
          <p:nvPr>
            <p:ph sz="half" idx="1"/>
          </p:nvPr>
        </p:nvSpPr>
        <p:spPr>
          <a:xfrm>
            <a:off x="1803883" y="1540566"/>
            <a:ext cx="8085551" cy="4696724"/>
          </a:xfrm>
        </p:spPr>
        <p:txBody>
          <a:bodyPr>
            <a:normAutofit fontScale="92500" lnSpcReduction="20000"/>
          </a:bodyPr>
          <a:lstStyle/>
          <a:p>
            <a:pPr marL="342900" indent="-342900">
              <a:buClr>
                <a:schemeClr val="accent3"/>
              </a:buClr>
            </a:pPr>
            <a:r>
              <a:rPr lang="sv-SE" sz="1800" i="1" dirty="0">
                <a:latin typeface="+mj-lt"/>
                <a:cs typeface="Franklin Gothic Book" pitchFamily="34" charset="0"/>
              </a:rPr>
              <a:t>Hur gör man om man vill kunna avropa (samma) möbler där leveranser kan ske succesivt under en längre tidsperiod? </a:t>
            </a:r>
          </a:p>
          <a:p>
            <a:pPr marL="0" indent="0">
              <a:buClr>
                <a:schemeClr val="accent3"/>
              </a:buClr>
              <a:buNone/>
            </a:pPr>
            <a:endParaRPr lang="sv-SE" sz="1800" dirty="0">
              <a:latin typeface="+mj-lt"/>
              <a:cs typeface="Franklin Gothic Book" pitchFamily="34" charset="0"/>
            </a:endParaRPr>
          </a:p>
          <a:p>
            <a:pPr lvl="1">
              <a:buClr>
                <a:schemeClr val="accent3"/>
              </a:buClr>
            </a:pPr>
            <a:r>
              <a:rPr lang="sv-SE" sz="1800" dirty="0">
                <a:cs typeface="Franklin Gothic Book" pitchFamily="34" charset="0"/>
              </a:rPr>
              <a:t>I ett avrop genom förnyad konkurrensutsättning kan man avropa möbler för leverans senare. En anskaffning av en vara eller tjänst ska alltid grunda sig på ett behov hos den upphandlande myndigheten. Inför ett avrop bör den avropsberättigade myndigheten identifiera även framtida behov så att även dessa kan omfattas av avropet, t.ex. som optioner.</a:t>
            </a:r>
            <a:br>
              <a:rPr lang="sv-SE" sz="1800" dirty="0">
                <a:cs typeface="Franklin Gothic Book" pitchFamily="34" charset="0"/>
              </a:rPr>
            </a:br>
            <a:r>
              <a:rPr lang="sv-SE" sz="1800" dirty="0">
                <a:cs typeface="Franklin Gothic Book" pitchFamily="34" charset="0"/>
              </a:rPr>
              <a:t>Enligt huvudregeln behöver optionen ha angetts i avropet. Optionen behöver formuleras på ett klart, exakt och entydigt sätt och beskriva under vilka förutsättningar och i vilken omfattning den kan komma att tillämpas.  </a:t>
            </a:r>
          </a:p>
          <a:p>
            <a:pPr lvl="1">
              <a:buClr>
                <a:schemeClr val="accent3"/>
              </a:buClr>
            </a:pPr>
            <a:r>
              <a:rPr lang="sv-SE" sz="1800" dirty="0">
                <a:cs typeface="Franklin Gothic Book" pitchFamily="34" charset="0"/>
              </a:rPr>
              <a:t>Under beloppsgränsen kan man göra avrop i varje delområde direkt mot den leverantör som kan leverera behovet av möbel. Kontrollera vilken leverantör som säljer möbeln billigast.</a:t>
            </a:r>
          </a:p>
        </p:txBody>
      </p:sp>
    </p:spTree>
    <p:extLst>
      <p:ext uri="{BB962C8B-B14F-4D97-AF65-F5344CB8AC3E}">
        <p14:creationId xmlns:p14="http://schemas.microsoft.com/office/powerpoint/2010/main" val="27186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4127" y="730569"/>
            <a:ext cx="10512425" cy="347716"/>
          </a:xfrm>
        </p:spPr>
        <p:txBody>
          <a:bodyPr/>
          <a:lstStyle/>
          <a:p>
            <a:r>
              <a:rPr lang="sv-SE" sz="2800" dirty="0">
                <a:solidFill>
                  <a:schemeClr val="accent6"/>
                </a:solidFill>
              </a:rPr>
              <a:t>E-handelssystem och möbler</a:t>
            </a:r>
          </a:p>
        </p:txBody>
      </p:sp>
      <p:sp>
        <p:nvSpPr>
          <p:cNvPr id="3" name="Platshållare för innehåll 2"/>
          <p:cNvSpPr>
            <a:spLocks noGrp="1"/>
          </p:cNvSpPr>
          <p:nvPr>
            <p:ph sz="half" idx="1"/>
          </p:nvPr>
        </p:nvSpPr>
        <p:spPr>
          <a:xfrm>
            <a:off x="1764127" y="1881188"/>
            <a:ext cx="8353907" cy="4356101"/>
          </a:xfrm>
        </p:spPr>
        <p:txBody>
          <a:bodyPr>
            <a:normAutofit/>
          </a:bodyPr>
          <a:lstStyle/>
          <a:p>
            <a:pPr marL="342900" indent="-342900">
              <a:buClr>
                <a:schemeClr val="accent3"/>
              </a:buClr>
            </a:pPr>
            <a:r>
              <a:rPr lang="sv-SE" i="1" dirty="0">
                <a:cs typeface="Franklin Gothic Book" pitchFamily="34" charset="0"/>
              </a:rPr>
              <a:t>Går det att lägga in möbelprislistor i ett e-handelssystem?</a:t>
            </a:r>
          </a:p>
          <a:p>
            <a:pPr marL="342900" indent="-342900">
              <a:buClr>
                <a:srgbClr val="297189"/>
              </a:buClr>
            </a:pPr>
            <a:endParaRPr lang="sv-SE" i="1" dirty="0">
              <a:cs typeface="Franklin Gothic Book" pitchFamily="34" charset="0"/>
            </a:endParaRPr>
          </a:p>
          <a:p>
            <a:pPr marL="702900" lvl="1" indent="-342900">
              <a:buClr>
                <a:schemeClr val="accent3"/>
              </a:buClr>
            </a:pPr>
            <a:r>
              <a:rPr lang="sv-SE" dirty="0">
                <a:cs typeface="Franklin Gothic Book" pitchFamily="34" charset="0"/>
              </a:rPr>
              <a:t>Om man vid behovsplaneringen kan få till ett bra urval av möbler att avropa längre fram så kan man tänka sig att göra en förnyad konkurrensutsättning av dessa möbler och sedan ha just dessa möbler inlagda i sitt e-handelssystem som sen går enkelt att avropa via e-handelssystemet. </a:t>
            </a:r>
          </a:p>
          <a:p>
            <a:pPr marL="702900" lvl="1" indent="-342900">
              <a:buClr>
                <a:schemeClr val="accent3"/>
              </a:buClr>
            </a:pPr>
            <a:r>
              <a:rPr lang="sv-SE" dirty="0">
                <a:cs typeface="Franklin Gothic Book" pitchFamily="34" charset="0"/>
              </a:rPr>
              <a:t>Se vidare under Leveransavtal/succesiva leveranser.</a:t>
            </a:r>
          </a:p>
          <a:p>
            <a:pPr marL="702900" lvl="1" indent="-342900">
              <a:buClr>
                <a:schemeClr val="accent3"/>
              </a:buClr>
            </a:pPr>
            <a:r>
              <a:rPr lang="sv-SE" dirty="0">
                <a:cs typeface="Franklin Gothic Book" pitchFamily="34" charset="0"/>
              </a:rPr>
              <a:t>Om man gör avrop genom särskild fördelningsnyckel så skulle man eventuellt kunna lägga in de möbler som är tänkta att avropa i ett e-handelssystem men då måste man också hålla koll på avropsbeloppen.</a:t>
            </a:r>
          </a:p>
        </p:txBody>
      </p:sp>
    </p:spTree>
    <p:extLst>
      <p:ext uri="{BB962C8B-B14F-4D97-AF65-F5344CB8AC3E}">
        <p14:creationId xmlns:p14="http://schemas.microsoft.com/office/powerpoint/2010/main" val="412438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3944" y="620711"/>
            <a:ext cx="10512425" cy="347716"/>
          </a:xfrm>
        </p:spPr>
        <p:txBody>
          <a:bodyPr/>
          <a:lstStyle/>
          <a:p>
            <a:r>
              <a:rPr lang="sv-SE" sz="2800" dirty="0">
                <a:solidFill>
                  <a:schemeClr val="accent6"/>
                </a:solidFill>
              </a:rPr>
              <a:t>Kompletteringar</a:t>
            </a:r>
          </a:p>
        </p:txBody>
      </p:sp>
      <p:sp>
        <p:nvSpPr>
          <p:cNvPr id="3" name="Platshållare för innehåll 2"/>
          <p:cNvSpPr>
            <a:spLocks noGrp="1"/>
          </p:cNvSpPr>
          <p:nvPr>
            <p:ph sz="half" idx="1"/>
          </p:nvPr>
        </p:nvSpPr>
        <p:spPr>
          <a:xfrm>
            <a:off x="1793944" y="1881188"/>
            <a:ext cx="8006039" cy="4356101"/>
          </a:xfrm>
        </p:spPr>
        <p:txBody>
          <a:bodyPr/>
          <a:lstStyle/>
          <a:p>
            <a:pPr marL="342900" indent="-342900">
              <a:buClr>
                <a:schemeClr val="accent3"/>
              </a:buClr>
            </a:pPr>
            <a:r>
              <a:rPr lang="sv-SE" i="1" dirty="0">
                <a:cs typeface="Franklin Gothic Book" pitchFamily="34" charset="0"/>
              </a:rPr>
              <a:t>Hur gör man om man vill komplettera möbler till tidigare anskaffade möbler? </a:t>
            </a:r>
          </a:p>
          <a:p>
            <a:pPr>
              <a:buClr>
                <a:srgbClr val="297189"/>
              </a:buClr>
            </a:pPr>
            <a:endParaRPr lang="sv-SE" dirty="0">
              <a:cs typeface="Franklin Gothic Book" pitchFamily="34" charset="0"/>
            </a:endParaRPr>
          </a:p>
          <a:p>
            <a:pPr lvl="1">
              <a:buClr>
                <a:schemeClr val="accent3"/>
              </a:buClr>
            </a:pPr>
            <a:r>
              <a:rPr lang="sv-SE" dirty="0">
                <a:cs typeface="Franklin Gothic Book" pitchFamily="34" charset="0"/>
              </a:rPr>
              <a:t>Över beloppsgränsen genom förnyad konkurrensutsättning och man bör i avropet beskriva vad man redan har för möbler och att man vill komplettera detta och att det estetiskt ska se likadant ut.</a:t>
            </a:r>
          </a:p>
          <a:p>
            <a:pPr lvl="1">
              <a:buClr>
                <a:schemeClr val="accent3"/>
              </a:buClr>
            </a:pPr>
            <a:r>
              <a:rPr lang="sv-SE" dirty="0">
                <a:cs typeface="Franklin Gothic Book" pitchFamily="34" charset="0"/>
              </a:rPr>
              <a:t>Under beloppsgränsen kan man göra avrop i varje delområde direkt mot den leverantör som kan leverera behovet av möbel. Kontrollera vilken leverantör som säljer möbeln billigast.</a:t>
            </a:r>
          </a:p>
        </p:txBody>
      </p:sp>
    </p:spTree>
    <p:extLst>
      <p:ext uri="{BB962C8B-B14F-4D97-AF65-F5344CB8AC3E}">
        <p14:creationId xmlns:p14="http://schemas.microsoft.com/office/powerpoint/2010/main" val="139827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3883" y="720630"/>
            <a:ext cx="10512425" cy="347716"/>
          </a:xfrm>
        </p:spPr>
        <p:txBody>
          <a:bodyPr/>
          <a:lstStyle/>
          <a:p>
            <a:r>
              <a:rPr lang="sv-SE" sz="2800" dirty="0">
                <a:solidFill>
                  <a:schemeClr val="accent6"/>
                </a:solidFill>
              </a:rPr>
              <a:t>Olika leverantörer kan leverera</a:t>
            </a:r>
          </a:p>
        </p:txBody>
      </p:sp>
      <p:sp>
        <p:nvSpPr>
          <p:cNvPr id="3" name="Platshållare för innehåll 2"/>
          <p:cNvSpPr>
            <a:spLocks noGrp="1"/>
          </p:cNvSpPr>
          <p:nvPr>
            <p:ph sz="half" idx="1"/>
          </p:nvPr>
        </p:nvSpPr>
        <p:spPr>
          <a:xfrm>
            <a:off x="1803884" y="1881188"/>
            <a:ext cx="8180550" cy="4356101"/>
          </a:xfrm>
        </p:spPr>
        <p:txBody>
          <a:bodyPr/>
          <a:lstStyle/>
          <a:p>
            <a:pPr marL="342900" indent="-342900">
              <a:buClr>
                <a:schemeClr val="accent3"/>
              </a:buClr>
            </a:pPr>
            <a:r>
              <a:rPr lang="sv-SE" i="1" dirty="0">
                <a:cs typeface="Franklin Gothic Book" pitchFamily="34" charset="0"/>
              </a:rPr>
              <a:t>Stora avropsförfrågningar med många olika möbler kan innebära att en leverantör kan leverera vissa av möblerna och en annan kan leverera andra delar av avropsförfrågan. Det kan bli svårt att anskaffa alla möbler genom en och samma avropsförfrågan. Vad bör vi tänka på?</a:t>
            </a:r>
          </a:p>
          <a:p>
            <a:pPr>
              <a:buClr>
                <a:srgbClr val="297189"/>
              </a:buClr>
            </a:pPr>
            <a:endParaRPr lang="sv-SE" dirty="0">
              <a:cs typeface="Franklin Gothic Book" pitchFamily="34" charset="0"/>
            </a:endParaRPr>
          </a:p>
          <a:p>
            <a:pPr lvl="1">
              <a:buClr>
                <a:schemeClr val="accent3"/>
              </a:buClr>
            </a:pPr>
            <a:r>
              <a:rPr lang="sv-SE" dirty="0">
                <a:cs typeface="Franklin Gothic Book" pitchFamily="34" charset="0"/>
              </a:rPr>
              <a:t>Det är inte lätt. Ni ska ju inte rikta era upphandlingar mot specifik leverantör. Samtidigt har ni sett ut ert behov som ni vill anskaffa. </a:t>
            </a:r>
            <a:r>
              <a:rPr lang="sv-SE" dirty="0"/>
              <a:t>Alternativa lösningar är kanske inte det som ni vill ha. Ibland kanske man ska godkänna alternativa lösningar om de är likvärdiga och kanske dessutom billigare än tänkt lösning.</a:t>
            </a:r>
          </a:p>
          <a:p>
            <a:pPr lvl="1">
              <a:buClr>
                <a:schemeClr val="accent3"/>
              </a:buClr>
            </a:pPr>
            <a:r>
              <a:rPr lang="sv-SE" dirty="0">
                <a:cs typeface="Franklin Gothic Book" pitchFamily="34" charset="0"/>
              </a:rPr>
              <a:t>Dela upp avropet?</a:t>
            </a:r>
          </a:p>
          <a:p>
            <a:pPr lvl="1">
              <a:buClr>
                <a:schemeClr val="accent3"/>
              </a:buClr>
            </a:pPr>
            <a:r>
              <a:rPr lang="sv-SE" dirty="0">
                <a:cs typeface="Franklin Gothic Book" pitchFamily="34" charset="0"/>
              </a:rPr>
              <a:t>Avropsberättigad får ta ett beslut om hur man tänker sig göra.</a:t>
            </a:r>
          </a:p>
        </p:txBody>
      </p:sp>
    </p:spTree>
    <p:extLst>
      <p:ext uri="{BB962C8B-B14F-4D97-AF65-F5344CB8AC3E}">
        <p14:creationId xmlns:p14="http://schemas.microsoft.com/office/powerpoint/2010/main" val="150089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4005" y="810082"/>
            <a:ext cx="10512425" cy="347716"/>
          </a:xfrm>
        </p:spPr>
        <p:txBody>
          <a:bodyPr/>
          <a:lstStyle/>
          <a:p>
            <a:r>
              <a:rPr lang="sv-SE" sz="2800" dirty="0">
                <a:solidFill>
                  <a:schemeClr val="accent6"/>
                </a:solidFill>
              </a:rPr>
              <a:t>Kontroll av avropssvar</a:t>
            </a:r>
          </a:p>
        </p:txBody>
      </p:sp>
      <p:sp>
        <p:nvSpPr>
          <p:cNvPr id="3" name="Platshållare för innehåll 2"/>
          <p:cNvSpPr>
            <a:spLocks noGrp="1"/>
          </p:cNvSpPr>
          <p:nvPr>
            <p:ph sz="half" idx="1"/>
          </p:nvPr>
        </p:nvSpPr>
        <p:spPr>
          <a:xfrm>
            <a:off x="1784006" y="1881188"/>
            <a:ext cx="8200428" cy="4356101"/>
          </a:xfrm>
        </p:spPr>
        <p:txBody>
          <a:bodyPr/>
          <a:lstStyle/>
          <a:p>
            <a:pPr marL="342900" indent="-342900">
              <a:buClr>
                <a:schemeClr val="accent3"/>
              </a:buClr>
            </a:pPr>
            <a:r>
              <a:rPr lang="sv-SE" i="1" dirty="0">
                <a:cs typeface="Franklin Gothic Book" pitchFamily="34" charset="0"/>
              </a:rPr>
              <a:t>Måste man kontrollera att offererad möbel finns med i leverantörens produktlista? Om vi utvärderar och upptäcker att en möbel saknas i produktlistan, vad gör vi då?</a:t>
            </a:r>
          </a:p>
          <a:p>
            <a:pPr>
              <a:buClr>
                <a:srgbClr val="297189"/>
              </a:buClr>
            </a:pPr>
            <a:endParaRPr lang="sv-SE" dirty="0">
              <a:cs typeface="Franklin Gothic Book" pitchFamily="34" charset="0"/>
            </a:endParaRPr>
          </a:p>
          <a:p>
            <a:pPr lvl="1">
              <a:buClr>
                <a:schemeClr val="accent3"/>
              </a:buClr>
            </a:pPr>
            <a:r>
              <a:rPr lang="sv-SE" dirty="0">
                <a:cs typeface="Franklin Gothic Book" pitchFamily="34" charset="0"/>
              </a:rPr>
              <a:t>Samtliga </a:t>
            </a:r>
            <a:r>
              <a:rPr lang="sv-SE" dirty="0"/>
              <a:t>inlämnade avropssvar behöver kontrolleras. Ni bör ha begärt att leverantören ska ange i vilken produktlista samt på vilken sida man kan finna varje möbel som offereras. Detta underlättar er utvärdering och ger samtidigt leverantören en fingervisning om att varan ska finnas med.</a:t>
            </a:r>
          </a:p>
          <a:p>
            <a:pPr lvl="1">
              <a:buClr>
                <a:schemeClr val="accent3"/>
              </a:buClr>
            </a:pPr>
            <a:r>
              <a:rPr lang="sv-SE" dirty="0">
                <a:cs typeface="Franklin Gothic Book" pitchFamily="34" charset="0"/>
              </a:rPr>
              <a:t>Avropssvaret är orent om varan inte finns med i leverantörens produktlista vid öppningen av anbud/avropssvar.</a:t>
            </a:r>
          </a:p>
        </p:txBody>
      </p:sp>
    </p:spTree>
    <p:extLst>
      <p:ext uri="{BB962C8B-B14F-4D97-AF65-F5344CB8AC3E}">
        <p14:creationId xmlns:p14="http://schemas.microsoft.com/office/powerpoint/2010/main" val="313680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33701" y="869717"/>
            <a:ext cx="10512425" cy="347716"/>
          </a:xfrm>
        </p:spPr>
        <p:txBody>
          <a:bodyPr/>
          <a:lstStyle/>
          <a:p>
            <a:r>
              <a:rPr lang="sv-SE" sz="2800" dirty="0">
                <a:solidFill>
                  <a:schemeClr val="accent6"/>
                </a:solidFill>
              </a:rPr>
              <a:t>Välkommen att kontakta oss</a:t>
            </a:r>
          </a:p>
        </p:txBody>
      </p:sp>
      <p:sp>
        <p:nvSpPr>
          <p:cNvPr id="5" name="Platshållare för innehåll 4"/>
          <p:cNvSpPr>
            <a:spLocks noGrp="1"/>
          </p:cNvSpPr>
          <p:nvPr>
            <p:ph sz="half" idx="1"/>
          </p:nvPr>
        </p:nvSpPr>
        <p:spPr>
          <a:xfrm>
            <a:off x="1833701" y="1772815"/>
            <a:ext cx="8078723" cy="4319871"/>
          </a:xfrm>
        </p:spPr>
        <p:txBody>
          <a:bodyPr>
            <a:normAutofit fontScale="25000" lnSpcReduction="20000"/>
          </a:bodyPr>
          <a:lstStyle/>
          <a:p>
            <a:pPr marL="342900" indent="-342900">
              <a:buClr>
                <a:schemeClr val="accent3"/>
              </a:buClr>
            </a:pPr>
            <a:r>
              <a:rPr lang="sv-SE" sz="6800" dirty="0"/>
              <a:t>För frågor om ramavtalsområde Möbler och inredning, kontakta </a:t>
            </a:r>
            <a:r>
              <a:rPr lang="sv-SE" sz="6800" dirty="0">
                <a:hlinkClick r:id="rId3"/>
              </a:rPr>
              <a:t>stefan.persson@kammarkollegiet.se</a:t>
            </a:r>
            <a:endParaRPr lang="sv-SE" sz="6800" dirty="0"/>
          </a:p>
          <a:p>
            <a:pPr marL="342900" indent="-342900">
              <a:buClr>
                <a:schemeClr val="accent3"/>
              </a:buClr>
            </a:pPr>
            <a:r>
              <a:rPr lang="sv-SE" altLang="sv-SE" sz="6800" dirty="0"/>
              <a:t>Kontakta ramavtalsservice vid frågor av allmän karaktär</a:t>
            </a:r>
            <a:r>
              <a:rPr lang="sv-SE" sz="6800" dirty="0"/>
              <a:t>: 08-700 07 70,  ramavtalsservice@kammarkollegiet.se</a:t>
            </a:r>
            <a:br>
              <a:rPr lang="sv-SE" sz="6800" dirty="0"/>
            </a:br>
            <a:endParaRPr lang="sv-SE" sz="6800" dirty="0"/>
          </a:p>
          <a:p>
            <a:pPr indent="0">
              <a:buClr>
                <a:srgbClr val="297189"/>
              </a:buClr>
              <a:buNone/>
            </a:pPr>
            <a:r>
              <a:rPr lang="sv-SE" sz="6800" b="1" dirty="0"/>
              <a:t>Våra webbplatser</a:t>
            </a:r>
          </a:p>
          <a:p>
            <a:pPr marL="342900" indent="-342900">
              <a:buClr>
                <a:schemeClr val="accent3"/>
              </a:buClr>
            </a:pPr>
            <a:r>
              <a:rPr lang="sv-SE" sz="6800" dirty="0"/>
              <a:t>avropa.se</a:t>
            </a:r>
          </a:p>
          <a:p>
            <a:pPr marL="342900" indent="-342900">
              <a:buClr>
                <a:schemeClr val="accent3"/>
              </a:buClr>
            </a:pPr>
            <a:r>
              <a:rPr lang="sv-SE" sz="6800" dirty="0"/>
              <a:t>kammarkollegiet.se/statens-</a:t>
            </a:r>
            <a:r>
              <a:rPr lang="sv-SE" sz="6800" dirty="0" err="1"/>
              <a:t>inkopscentral</a:t>
            </a:r>
            <a:br>
              <a:rPr lang="sv-SE" sz="6800" dirty="0"/>
            </a:br>
            <a:endParaRPr lang="sv-SE" sz="6800" dirty="0"/>
          </a:p>
          <a:p>
            <a:pPr indent="0">
              <a:buClr>
                <a:srgbClr val="297189"/>
              </a:buClr>
              <a:buNone/>
            </a:pPr>
            <a:r>
              <a:rPr lang="sv-SE" sz="6800" b="1" dirty="0"/>
              <a:t>Vid övriga upphandlingsfrågor: </a:t>
            </a:r>
          </a:p>
          <a:p>
            <a:pPr marL="342900" indent="-342900">
              <a:buClr>
                <a:schemeClr val="accent3"/>
              </a:buClr>
            </a:pPr>
            <a:r>
              <a:rPr lang="sv-SE" altLang="sv-SE" sz="6800" dirty="0"/>
              <a:t>Ett samlat upphandlingsstöd finns på upphandlingsmyndigheten.se</a:t>
            </a:r>
          </a:p>
          <a:p>
            <a:pPr>
              <a:buClr>
                <a:srgbClr val="297189"/>
              </a:buClr>
            </a:pPr>
            <a:endParaRPr lang="sv-SE" sz="2000" dirty="0">
              <a:latin typeface="Franklin Gothic Book" panose="020B0503020102020204" pitchFamily="34" charset="0"/>
            </a:endParaRPr>
          </a:p>
          <a:p>
            <a:endParaRPr lang="sv-SE" sz="2000" dirty="0">
              <a:latin typeface="Franklin Gothic Book" panose="020B0503020102020204" pitchFamily="34" charset="0"/>
            </a:endParaRPr>
          </a:p>
          <a:p>
            <a:endParaRPr lang="sv-SE" dirty="0"/>
          </a:p>
        </p:txBody>
      </p:sp>
    </p:spTree>
    <p:extLst>
      <p:ext uri="{BB962C8B-B14F-4D97-AF65-F5344CB8AC3E}">
        <p14:creationId xmlns:p14="http://schemas.microsoft.com/office/powerpoint/2010/main" val="4256083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2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a:xfrm>
            <a:off x="1803884" y="740508"/>
            <a:ext cx="10512425" cy="347716"/>
          </a:xfrm>
        </p:spPr>
        <p:txBody>
          <a:bodyPr>
            <a:noAutofit/>
          </a:bodyPr>
          <a:lstStyle/>
          <a:p>
            <a:r>
              <a:rPr lang="sv-SE" altLang="sv-SE" sz="2800" dirty="0">
                <a:solidFill>
                  <a:schemeClr val="accent6"/>
                </a:solidFill>
              </a:rPr>
              <a:t>Avropsformer och rutin för dessa</a:t>
            </a:r>
          </a:p>
        </p:txBody>
      </p:sp>
      <p:sp>
        <p:nvSpPr>
          <p:cNvPr id="16387" name="Platshållare för innehåll 2"/>
          <p:cNvSpPr>
            <a:spLocks noGrp="1"/>
          </p:cNvSpPr>
          <p:nvPr>
            <p:ph sz="half" idx="1"/>
          </p:nvPr>
        </p:nvSpPr>
        <p:spPr>
          <a:xfrm>
            <a:off x="1803884" y="1881188"/>
            <a:ext cx="9647088" cy="4356101"/>
          </a:xfrm>
        </p:spPr>
        <p:txBody>
          <a:bodyPr>
            <a:normAutofit lnSpcReduction="10000"/>
          </a:bodyPr>
          <a:lstStyle/>
          <a:p>
            <a:pPr lvl="2">
              <a:buClr>
                <a:schemeClr val="accent3"/>
              </a:buClr>
            </a:pPr>
            <a:r>
              <a:rPr lang="sv-SE" dirty="0"/>
              <a:t>Särskild fördelningsnyckel – förtydligande om avropsordning</a:t>
            </a:r>
          </a:p>
          <a:p>
            <a:pPr marL="0" indent="0">
              <a:buClr>
                <a:schemeClr val="accent2">
                  <a:lumMod val="75000"/>
                </a:schemeClr>
              </a:buClr>
              <a:buNone/>
            </a:pPr>
            <a:r>
              <a:rPr lang="sv-SE" dirty="0"/>
              <a:t>	Begäran om offert från en eller flera av ramavtalsleverantörerna ska normalt inte 	göras. Detta bör endast göras om man avropar tjänster där kostnaden för 	tjänsterna är osäkra eller där digniteten av tjänsterna har en stor påverkan på den 	totala kostnaden för avropat behov av varor, t.ex. sömnad för gardiner. </a:t>
            </a:r>
            <a:r>
              <a:rPr lang="sv-SE" u="sng" dirty="0"/>
              <a:t>Använd </a:t>
            </a:r>
            <a:r>
              <a:rPr lang="sv-SE" dirty="0"/>
              <a:t>	</a:t>
            </a:r>
            <a:r>
              <a:rPr lang="sv-SE" u="sng" dirty="0"/>
              <a:t>produktlistorna vid avrop.</a:t>
            </a:r>
            <a:r>
              <a:rPr lang="sv-SE" dirty="0"/>
              <a:t> Det är inte tanken att man ska konkurrera om priser vid 	avrop genom särskild fördelningsnyckel.</a:t>
            </a:r>
            <a:br>
              <a:rPr lang="sv-SE" dirty="0"/>
            </a:br>
            <a:endParaRPr lang="sv-SE" dirty="0"/>
          </a:p>
          <a:p>
            <a:pPr lvl="2">
              <a:buClr>
                <a:schemeClr val="accent3"/>
              </a:buClr>
            </a:pPr>
            <a:r>
              <a:rPr lang="sv-SE" dirty="0"/>
              <a:t>Förnyad konkurrensutsättning – förtydligande om avropsordning</a:t>
            </a:r>
          </a:p>
          <a:p>
            <a:pPr marL="0" indent="0">
              <a:buClr>
                <a:schemeClr val="accent2">
                  <a:lumMod val="75000"/>
                </a:schemeClr>
              </a:buClr>
              <a:buNone/>
            </a:pPr>
            <a:r>
              <a:rPr lang="sv-SE" dirty="0"/>
              <a:t>	Förnyad konkurrensutsättning ska endast nyttjas om man uppskattat värdet av 	de varor man har behov av, till en kostnad som överstiger de beloppsgränser som 	finns inom respektive delområde.</a:t>
            </a:r>
          </a:p>
          <a:p>
            <a:pPr>
              <a:buClr>
                <a:srgbClr val="297189"/>
              </a:buClr>
            </a:pPr>
            <a:endParaRPr lang="sv-SE" alt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3761" y="660435"/>
            <a:ext cx="10512425" cy="347716"/>
          </a:xfrm>
        </p:spPr>
        <p:txBody>
          <a:bodyPr/>
          <a:lstStyle/>
          <a:p>
            <a:r>
              <a:rPr lang="sv-SE" sz="2800" dirty="0">
                <a:solidFill>
                  <a:schemeClr val="accent6"/>
                </a:solidFill>
              </a:rPr>
              <a:t>Hyra av möbler</a:t>
            </a:r>
          </a:p>
        </p:txBody>
      </p:sp>
      <p:sp>
        <p:nvSpPr>
          <p:cNvPr id="3" name="Platshållare för innehåll 2"/>
          <p:cNvSpPr>
            <a:spLocks noGrp="1"/>
          </p:cNvSpPr>
          <p:nvPr>
            <p:ph sz="half" idx="1"/>
          </p:nvPr>
        </p:nvSpPr>
        <p:spPr>
          <a:xfrm>
            <a:off x="1823760" y="1881187"/>
            <a:ext cx="5739917" cy="4356101"/>
          </a:xfrm>
        </p:spPr>
        <p:txBody>
          <a:bodyPr/>
          <a:lstStyle/>
          <a:p>
            <a:pPr marL="342900" indent="-342900">
              <a:buClr>
                <a:schemeClr val="accent3"/>
              </a:buClr>
            </a:pPr>
            <a:r>
              <a:rPr lang="sv-SE" i="1" dirty="0"/>
              <a:t>Går det att hyra möbler inom ramavtalen?</a:t>
            </a:r>
          </a:p>
          <a:p>
            <a:pPr marL="342900" indent="-342900">
              <a:buClr>
                <a:srgbClr val="297189"/>
              </a:buClr>
            </a:pPr>
            <a:endParaRPr lang="sv-SE" dirty="0"/>
          </a:p>
          <a:p>
            <a:pPr marL="575100" lvl="1" indent="-342900">
              <a:buClr>
                <a:schemeClr val="accent3"/>
              </a:buClr>
            </a:pPr>
            <a:r>
              <a:rPr lang="sv-SE" dirty="0"/>
              <a:t>Nej, det är inte möjligt. Använd ramavtalsområde Cirkulära möbelflöden.</a:t>
            </a:r>
          </a:p>
        </p:txBody>
      </p:sp>
      <p:pic>
        <p:nvPicPr>
          <p:cNvPr id="1026" name="Picture 2"/>
          <p:cNvPicPr>
            <a:picLocks noChangeAspect="1" noChangeArrowheads="1"/>
          </p:cNvPicPr>
          <p:nvPr/>
        </p:nvPicPr>
        <p:blipFill>
          <a:blip r:embed="rId2"/>
          <a:srcRect/>
          <a:stretch/>
        </p:blipFill>
        <p:spPr bwMode="auto">
          <a:xfrm rot="5400000">
            <a:off x="7003553" y="1327682"/>
            <a:ext cx="5337976" cy="400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0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3761" y="660435"/>
            <a:ext cx="10512425" cy="347716"/>
          </a:xfrm>
        </p:spPr>
        <p:txBody>
          <a:bodyPr/>
          <a:lstStyle/>
          <a:p>
            <a:r>
              <a:rPr lang="sv-SE" sz="2800" dirty="0">
                <a:solidFill>
                  <a:schemeClr val="accent6"/>
                </a:solidFill>
              </a:rPr>
              <a:t>Kundanpassning?</a:t>
            </a:r>
          </a:p>
        </p:txBody>
      </p:sp>
      <p:sp>
        <p:nvSpPr>
          <p:cNvPr id="3" name="Platshållare för innehåll 2"/>
          <p:cNvSpPr>
            <a:spLocks noGrp="1"/>
          </p:cNvSpPr>
          <p:nvPr>
            <p:ph sz="half" idx="1"/>
          </p:nvPr>
        </p:nvSpPr>
        <p:spPr>
          <a:xfrm>
            <a:off x="1823760" y="1881187"/>
            <a:ext cx="5739917" cy="4356101"/>
          </a:xfrm>
        </p:spPr>
        <p:txBody>
          <a:bodyPr/>
          <a:lstStyle/>
          <a:p>
            <a:pPr marL="342900" indent="-342900">
              <a:buClr>
                <a:schemeClr val="accent3"/>
              </a:buClr>
            </a:pPr>
            <a:r>
              <a:rPr lang="sv-SE" i="1" dirty="0"/>
              <a:t>Hur fungerar det här med kundanpassning?</a:t>
            </a:r>
            <a:endParaRPr lang="sv-SE" dirty="0"/>
          </a:p>
          <a:p>
            <a:pPr marL="575100" lvl="1" indent="-342900">
              <a:buClr>
                <a:schemeClr val="accent3"/>
              </a:buClr>
            </a:pPr>
            <a:r>
              <a:rPr lang="sv-SE" dirty="0"/>
              <a:t>Avropsberättigad kan vid avrop efterfråga anpassning av vara och tillbehör, eller acceptera en av ramavtalsleverantören föreslagen anpassning, avseende djup, bredd, höjd, kulör på lack eller färg, bets, laminat eller linoleum.</a:t>
            </a:r>
          </a:p>
          <a:p>
            <a:pPr marL="575100" lvl="1" indent="-342900">
              <a:buClr>
                <a:schemeClr val="accent3"/>
              </a:buClr>
            </a:pPr>
            <a:r>
              <a:rPr lang="sv-SE" dirty="0"/>
              <a:t>Anpassning enligt ovan är endast möjligt under förutsättning att varan/tillbehöret/möbelserien ingår i ramavtalsleverantörens produktlista vid tillfället för avrop och att en ny prövning av vara inte krävs enligt de krav som finns i ramavtalet.</a:t>
            </a:r>
          </a:p>
        </p:txBody>
      </p:sp>
      <p:pic>
        <p:nvPicPr>
          <p:cNvPr id="1026" name="Picture 2" descr="C:\Users\StPersso\Pictures\MFond04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960" y="1881187"/>
            <a:ext cx="2684475" cy="413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1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4005" y="790203"/>
            <a:ext cx="10512425" cy="501883"/>
          </a:xfrm>
        </p:spPr>
        <p:txBody>
          <a:bodyPr/>
          <a:lstStyle/>
          <a:p>
            <a:r>
              <a:rPr lang="sv-SE" sz="2800" dirty="0">
                <a:solidFill>
                  <a:schemeClr val="accent6"/>
                </a:solidFill>
              </a:rPr>
              <a:t>Specialsnickeri?</a:t>
            </a:r>
          </a:p>
        </p:txBody>
      </p:sp>
      <p:sp>
        <p:nvSpPr>
          <p:cNvPr id="3" name="Platshållare för innehåll 2"/>
          <p:cNvSpPr>
            <a:spLocks noGrp="1"/>
          </p:cNvSpPr>
          <p:nvPr>
            <p:ph sz="half" idx="1"/>
          </p:nvPr>
        </p:nvSpPr>
        <p:spPr>
          <a:xfrm>
            <a:off x="1784005" y="1881187"/>
            <a:ext cx="5501378" cy="4356101"/>
          </a:xfrm>
        </p:spPr>
        <p:txBody>
          <a:bodyPr/>
          <a:lstStyle/>
          <a:p>
            <a:pPr marL="342900" indent="-342900">
              <a:buClr>
                <a:schemeClr val="accent3"/>
              </a:buClr>
            </a:pPr>
            <a:r>
              <a:rPr lang="sv-SE" i="1" dirty="0"/>
              <a:t>Specialsnickerier går det att avropa inom möbelavtalen?</a:t>
            </a:r>
          </a:p>
          <a:p>
            <a:pPr marL="342900" indent="-342900">
              <a:buClr>
                <a:srgbClr val="297189"/>
              </a:buClr>
            </a:pPr>
            <a:endParaRPr lang="sv-SE" dirty="0"/>
          </a:p>
          <a:p>
            <a:pPr marL="575100" lvl="1" indent="-342900">
              <a:buClr>
                <a:schemeClr val="accent3"/>
              </a:buClr>
            </a:pPr>
            <a:r>
              <a:rPr lang="sv-SE" dirty="0"/>
              <a:t>Nej, detta måste myndigheten själv upphandla</a:t>
            </a:r>
          </a:p>
        </p:txBody>
      </p:sp>
      <p:pic>
        <p:nvPicPr>
          <p:cNvPr id="2050" name="Picture 2" descr="C:\Users\StPersso\Pictures\FondBerglund9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014" y="1881187"/>
            <a:ext cx="2952328" cy="442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1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4"/>
          <p:cNvSpPr>
            <a:spLocks noGrp="1"/>
          </p:cNvSpPr>
          <p:nvPr>
            <p:ph type="title"/>
          </p:nvPr>
        </p:nvSpPr>
        <p:spPr>
          <a:xfrm>
            <a:off x="1883397" y="620712"/>
            <a:ext cx="10512425" cy="347716"/>
          </a:xfrm>
        </p:spPr>
        <p:txBody>
          <a:bodyPr/>
          <a:lstStyle/>
          <a:p>
            <a:r>
              <a:rPr lang="sv-SE" sz="2800" dirty="0">
                <a:solidFill>
                  <a:schemeClr val="accent6"/>
                </a:solidFill>
              </a:rPr>
              <a:t>Samordning av större leveranser</a:t>
            </a:r>
            <a:endParaRPr lang="sv-SE" altLang="sv-SE" sz="2800" dirty="0">
              <a:solidFill>
                <a:schemeClr val="accent6"/>
              </a:solidFill>
            </a:endParaRPr>
          </a:p>
        </p:txBody>
      </p:sp>
      <p:sp>
        <p:nvSpPr>
          <p:cNvPr id="18435" name="Platshållare för innehåll 5"/>
          <p:cNvSpPr>
            <a:spLocks noGrp="1"/>
          </p:cNvSpPr>
          <p:nvPr>
            <p:ph sz="half" idx="1"/>
          </p:nvPr>
        </p:nvSpPr>
        <p:spPr>
          <a:xfrm>
            <a:off x="1883396" y="1881187"/>
            <a:ext cx="5551073" cy="4356101"/>
          </a:xfrm>
        </p:spPr>
        <p:txBody>
          <a:bodyPr/>
          <a:lstStyle/>
          <a:p>
            <a:pPr marL="342900" indent="-342900">
              <a:buClr>
                <a:schemeClr val="accent3"/>
              </a:buClr>
            </a:pPr>
            <a:r>
              <a:rPr lang="sv-SE" altLang="sv-SE" i="1" dirty="0"/>
              <a:t>Hur gör vi med samordningen när möblerna levereras? </a:t>
            </a:r>
          </a:p>
          <a:p>
            <a:pPr marL="342900" indent="-342900">
              <a:buClr>
                <a:srgbClr val="297189"/>
              </a:buClr>
            </a:pPr>
            <a:endParaRPr lang="sv-SE" altLang="sv-SE" dirty="0"/>
          </a:p>
          <a:p>
            <a:pPr marL="575100" lvl="1" indent="-342900">
              <a:buClr>
                <a:schemeClr val="accent3"/>
              </a:buClr>
            </a:pPr>
            <a:r>
              <a:rPr lang="sv-SE" dirty="0"/>
              <a:t>Tyvärr så finns ingen möjlighet till ”helhetslösning” i den lösning som Statens inköpscentral valt för denna avtalsperiod. Varje leverantör tar hand om sin egen leverans</a:t>
            </a:r>
            <a:r>
              <a:rPr lang="sv-SE" altLang="sv-SE" dirty="0"/>
              <a:t>.</a:t>
            </a:r>
          </a:p>
          <a:p>
            <a:pPr marL="575100" lvl="1" indent="-342900">
              <a:buClr>
                <a:schemeClr val="accent3"/>
              </a:buClr>
            </a:pPr>
            <a:r>
              <a:rPr lang="sv-SE" altLang="sv-SE" dirty="0"/>
              <a:t>Samordnare får lösas på egen hand av myndigheten.</a:t>
            </a:r>
          </a:p>
          <a:p>
            <a:pPr>
              <a:buClr>
                <a:srgbClr val="297189"/>
              </a:buClr>
            </a:pPr>
            <a:endParaRPr lang="sv-SE" altLang="sv-SE" dirty="0"/>
          </a:p>
          <a:p>
            <a:endParaRPr lang="sv-SE" altLang="sv-SE" dirty="0"/>
          </a:p>
        </p:txBody>
      </p:sp>
      <p:pic>
        <p:nvPicPr>
          <p:cNvPr id="18436" name="Platshållare för innehåll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767638" y="1881187"/>
            <a:ext cx="4038600" cy="2692400"/>
          </a:xfrm>
        </p:spPr>
      </p:pic>
    </p:spTree>
    <p:extLst>
      <p:ext uri="{BB962C8B-B14F-4D97-AF65-F5344CB8AC3E}">
        <p14:creationId xmlns:p14="http://schemas.microsoft.com/office/powerpoint/2010/main" val="173025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4"/>
          <p:cNvSpPr>
            <a:spLocks noGrp="1"/>
          </p:cNvSpPr>
          <p:nvPr>
            <p:ph type="title"/>
          </p:nvPr>
        </p:nvSpPr>
        <p:spPr>
          <a:xfrm>
            <a:off x="1764127" y="800143"/>
            <a:ext cx="10512425" cy="347716"/>
          </a:xfrm>
        </p:spPr>
        <p:txBody>
          <a:bodyPr/>
          <a:lstStyle/>
          <a:p>
            <a:r>
              <a:rPr lang="sv-SE" altLang="sv-SE" sz="2800" dirty="0">
                <a:solidFill>
                  <a:schemeClr val="accent6"/>
                </a:solidFill>
              </a:rPr>
              <a:t>RFI</a:t>
            </a:r>
          </a:p>
        </p:txBody>
      </p:sp>
      <p:sp>
        <p:nvSpPr>
          <p:cNvPr id="18435" name="Platshållare för innehåll 5"/>
          <p:cNvSpPr>
            <a:spLocks noGrp="1"/>
          </p:cNvSpPr>
          <p:nvPr>
            <p:ph sz="half" idx="1"/>
          </p:nvPr>
        </p:nvSpPr>
        <p:spPr>
          <a:xfrm>
            <a:off x="1764127" y="1881187"/>
            <a:ext cx="5064056" cy="4356101"/>
          </a:xfrm>
        </p:spPr>
        <p:txBody>
          <a:bodyPr/>
          <a:lstStyle/>
          <a:p>
            <a:pPr marL="342900" indent="-342900">
              <a:buClr>
                <a:schemeClr val="accent3"/>
              </a:buClr>
            </a:pPr>
            <a:r>
              <a:rPr lang="sv-SE" i="1" dirty="0">
                <a:cs typeface="Franklin Gothic Book" pitchFamily="34" charset="0"/>
              </a:rPr>
              <a:t>Är det möjligt att skicka en ”</a:t>
            </a:r>
            <a:r>
              <a:rPr lang="sv-SE" i="1" dirty="0" err="1">
                <a:cs typeface="Franklin Gothic Book" pitchFamily="34" charset="0"/>
              </a:rPr>
              <a:t>Request</a:t>
            </a:r>
            <a:r>
              <a:rPr lang="sv-SE" i="1" dirty="0">
                <a:cs typeface="Franklin Gothic Book" pitchFamily="34" charset="0"/>
              </a:rPr>
              <a:t> For Information” (RFI/Informationsbegäran) innan man gör själva avropet?</a:t>
            </a:r>
            <a:endParaRPr lang="sv-SE" altLang="sv-SE" i="1" dirty="0"/>
          </a:p>
          <a:p>
            <a:pPr marL="342900" indent="-342900">
              <a:buClr>
                <a:srgbClr val="297189"/>
              </a:buClr>
            </a:pPr>
            <a:endParaRPr lang="sv-SE" altLang="sv-SE" dirty="0"/>
          </a:p>
          <a:p>
            <a:pPr marL="575100" lvl="1" indent="-342900">
              <a:buClr>
                <a:schemeClr val="accent3"/>
              </a:buClr>
            </a:pPr>
            <a:r>
              <a:rPr lang="sv-SE" dirty="0"/>
              <a:t>Ja, ibland är det nödvändigt, t.ex. vid mätning eller kontroll av lokal eller fönster eller liknande</a:t>
            </a:r>
            <a:r>
              <a:rPr lang="sv-SE" i="1" dirty="0"/>
              <a:t>.</a:t>
            </a:r>
          </a:p>
        </p:txBody>
      </p:sp>
      <p:pic>
        <p:nvPicPr>
          <p:cNvPr id="6" name="Platshållare för innehåll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36391" y="1881187"/>
            <a:ext cx="4039985" cy="2693324"/>
          </a:xfrm>
        </p:spPr>
      </p:pic>
    </p:spTree>
    <p:extLst>
      <p:ext uri="{BB962C8B-B14F-4D97-AF65-F5344CB8AC3E}">
        <p14:creationId xmlns:p14="http://schemas.microsoft.com/office/powerpoint/2010/main" val="102483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03883" y="770325"/>
            <a:ext cx="10512425" cy="347716"/>
          </a:xfrm>
        </p:spPr>
        <p:txBody>
          <a:bodyPr/>
          <a:lstStyle/>
          <a:p>
            <a:r>
              <a:rPr lang="sv-SE" sz="2800" dirty="0">
                <a:solidFill>
                  <a:schemeClr val="accent6"/>
                </a:solidFill>
              </a:rPr>
              <a:t>Arkitekttjänster</a:t>
            </a:r>
          </a:p>
        </p:txBody>
      </p:sp>
      <p:sp>
        <p:nvSpPr>
          <p:cNvPr id="3" name="Platshållare för innehåll 2"/>
          <p:cNvSpPr>
            <a:spLocks noGrp="1"/>
          </p:cNvSpPr>
          <p:nvPr>
            <p:ph sz="half" idx="1"/>
          </p:nvPr>
        </p:nvSpPr>
        <p:spPr>
          <a:xfrm>
            <a:off x="1803883" y="1881187"/>
            <a:ext cx="5223082" cy="4356101"/>
          </a:xfrm>
        </p:spPr>
        <p:txBody>
          <a:bodyPr/>
          <a:lstStyle/>
          <a:p>
            <a:pPr marL="342900" indent="-342900">
              <a:buClr>
                <a:schemeClr val="accent3"/>
              </a:buClr>
            </a:pPr>
            <a:r>
              <a:rPr lang="sv-SE" i="1" dirty="0">
                <a:cs typeface="Franklin Gothic Book" pitchFamily="34" charset="0"/>
              </a:rPr>
              <a:t>Arkitekttjänster finns det att avropa inom ramavtalen? </a:t>
            </a:r>
          </a:p>
          <a:p>
            <a:pPr marL="342900" indent="-342900">
              <a:buClr>
                <a:srgbClr val="297189"/>
              </a:buClr>
            </a:pPr>
            <a:endParaRPr lang="sv-SE" dirty="0">
              <a:cs typeface="Franklin Gothic Book" pitchFamily="34" charset="0"/>
            </a:endParaRPr>
          </a:p>
          <a:p>
            <a:pPr marL="575100" lvl="1" indent="-342900">
              <a:buClr>
                <a:schemeClr val="accent3"/>
              </a:buClr>
            </a:pPr>
            <a:r>
              <a:rPr lang="sv-SE" dirty="0">
                <a:cs typeface="Franklin Gothic Book" pitchFamily="34" charset="0"/>
              </a:rPr>
              <a:t>Nej det finns inte. Ni får göra en egen upphandling av den tjänsten.</a:t>
            </a:r>
          </a:p>
          <a:p>
            <a:pPr marL="342900" indent="-342900">
              <a:buClr>
                <a:srgbClr val="297189"/>
              </a:buClr>
            </a:pPr>
            <a:endParaRPr lang="sv-SE" dirty="0">
              <a:latin typeface="Franklin Gothic Book" panose="020B0503020102020204" pitchFamily="34" charset="0"/>
              <a:cs typeface="Franklin Gothic Book" pitchFamily="34" charset="0"/>
            </a:endParaRPr>
          </a:p>
        </p:txBody>
      </p:sp>
      <p:pic>
        <p:nvPicPr>
          <p:cNvPr id="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4870" y="1881187"/>
            <a:ext cx="4068762" cy="2711514"/>
          </a:xfrm>
        </p:spPr>
      </p:pic>
    </p:spTree>
    <p:extLst>
      <p:ext uri="{BB962C8B-B14F-4D97-AF65-F5344CB8AC3E}">
        <p14:creationId xmlns:p14="http://schemas.microsoft.com/office/powerpoint/2010/main" val="3109179997"/>
      </p:ext>
    </p:extLst>
  </p:cSld>
  <p:clrMapOvr>
    <a:masterClrMapping/>
  </p:clrMapOvr>
</p:sld>
</file>

<file path=ppt/theme/theme1.xml><?xml version="1.0" encoding="utf-8"?>
<a:theme xmlns:a="http://schemas.openxmlformats.org/drawingml/2006/main" name="Kammarkollegiet">
  <a:themeElements>
    <a:clrScheme name="Kammarkollegiet_PPT_colors">
      <a:dk1>
        <a:sysClr val="windowText" lastClr="000000"/>
      </a:dk1>
      <a:lt1>
        <a:sysClr val="window" lastClr="FFFFFF"/>
      </a:lt1>
      <a:dk2>
        <a:srgbClr val="000000"/>
      </a:dk2>
      <a:lt2>
        <a:srgbClr val="D9D9D9"/>
      </a:lt2>
      <a:accent1>
        <a:srgbClr val="D2E6DB"/>
      </a:accent1>
      <a:accent2>
        <a:srgbClr val="B8D9CE"/>
      </a:accent2>
      <a:accent3>
        <a:srgbClr val="5A6E65"/>
      </a:accent3>
      <a:accent4>
        <a:srgbClr val="F7C2D2"/>
      </a:accent4>
      <a:accent5>
        <a:srgbClr val="EA5783"/>
      </a:accent5>
      <a:accent6>
        <a:srgbClr val="AC214A"/>
      </a:accent6>
      <a:hlink>
        <a:srgbClr val="5A6E65"/>
      </a:hlink>
      <a:folHlink>
        <a:srgbClr val="A2A2A2"/>
      </a:folHlink>
    </a:clrScheme>
    <a:fontScheme name="Kammarkollegiet_PPT_font">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ammarkollegiet.potx" id="{BB730FEE-E0B6-4569-B289-AAB93CFE7446}" vid="{8648E226-445D-41DB-889B-3ACF1FA96D6E}"/>
    </a:ext>
  </a:extLst>
</a:theme>
</file>

<file path=ppt/theme/theme2.xml><?xml version="1.0" encoding="utf-8"?>
<a:theme xmlns:a="http://schemas.openxmlformats.org/drawingml/2006/main" name="Office-tema">
  <a:themeElements>
    <a:clrScheme name="Kammarkollegiet_PPT_colors">
      <a:dk1>
        <a:sysClr val="windowText" lastClr="000000"/>
      </a:dk1>
      <a:lt1>
        <a:sysClr val="window" lastClr="FFFFFF"/>
      </a:lt1>
      <a:dk2>
        <a:srgbClr val="000000"/>
      </a:dk2>
      <a:lt2>
        <a:srgbClr val="D9D9D9"/>
      </a:lt2>
      <a:accent1>
        <a:srgbClr val="D2E6DB"/>
      </a:accent1>
      <a:accent2>
        <a:srgbClr val="B8D9CE"/>
      </a:accent2>
      <a:accent3>
        <a:srgbClr val="5A6E65"/>
      </a:accent3>
      <a:accent4>
        <a:srgbClr val="F7C2D2"/>
      </a:accent4>
      <a:accent5>
        <a:srgbClr val="EA5783"/>
      </a:accent5>
      <a:accent6>
        <a:srgbClr val="AC214A"/>
      </a:accent6>
      <a:hlink>
        <a:srgbClr val="5A6E65"/>
      </a:hlink>
      <a:folHlink>
        <a:srgbClr val="A2A2A2"/>
      </a:folHlink>
    </a:clrScheme>
    <a:fontScheme name="Kammarkollegiet_PPT_font">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ammarkollegiet_PPT_colors">
      <a:dk1>
        <a:sysClr val="windowText" lastClr="000000"/>
      </a:dk1>
      <a:lt1>
        <a:sysClr val="window" lastClr="FFFFFF"/>
      </a:lt1>
      <a:dk2>
        <a:srgbClr val="000000"/>
      </a:dk2>
      <a:lt2>
        <a:srgbClr val="D9D9D9"/>
      </a:lt2>
      <a:accent1>
        <a:srgbClr val="D2E6DB"/>
      </a:accent1>
      <a:accent2>
        <a:srgbClr val="B8D9CE"/>
      </a:accent2>
      <a:accent3>
        <a:srgbClr val="5A6E65"/>
      </a:accent3>
      <a:accent4>
        <a:srgbClr val="F7C2D2"/>
      </a:accent4>
      <a:accent5>
        <a:srgbClr val="EA5783"/>
      </a:accent5>
      <a:accent6>
        <a:srgbClr val="AC214A"/>
      </a:accent6>
      <a:hlink>
        <a:srgbClr val="5A6E65"/>
      </a:hlink>
      <a:folHlink>
        <a:srgbClr val="A2A2A2"/>
      </a:folHlink>
    </a:clrScheme>
    <a:fontScheme name="Kammarkollegiet_PPT_font">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Kammarkollegiet</Template>
  <TotalTime>210</TotalTime>
  <Words>1669</Words>
  <Application>Microsoft Office PowerPoint</Application>
  <PresentationFormat>Bredbild</PresentationFormat>
  <Paragraphs>138</Paragraphs>
  <Slides>28</Slides>
  <Notes>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Franklin Gothic Book</vt:lpstr>
      <vt:lpstr>Merriweather Sans</vt:lpstr>
      <vt:lpstr>Kammarkollegiet</vt:lpstr>
      <vt:lpstr>Tips och råd  Möbler och inredning</vt:lpstr>
      <vt:lpstr>Stöd och vägledning på Avropa</vt:lpstr>
      <vt:lpstr>Avropsformer och rutin för dessa</vt:lpstr>
      <vt:lpstr>Hyra av möbler</vt:lpstr>
      <vt:lpstr>Kundanpassning?</vt:lpstr>
      <vt:lpstr>Specialsnickeri?</vt:lpstr>
      <vt:lpstr>Samordning av större leveranser</vt:lpstr>
      <vt:lpstr>RFI</vt:lpstr>
      <vt:lpstr>Arkitekttjänster</vt:lpstr>
      <vt:lpstr>Varor</vt:lpstr>
      <vt:lpstr>Produktnamn och varumärke</vt:lpstr>
      <vt:lpstr>Produktnamn och varumärke</vt:lpstr>
      <vt:lpstr>Likvärdig vara</vt:lpstr>
      <vt:lpstr>Vem bedömer likvärdig vara?</vt:lpstr>
      <vt:lpstr>Måttangivelse</vt:lpstr>
      <vt:lpstr>Dela upp ett avrop?</vt:lpstr>
      <vt:lpstr>Dela upp ett avrop?</vt:lpstr>
      <vt:lpstr>Dela upp ett avrop?</vt:lpstr>
      <vt:lpstr>Kontroll av produktlistor</vt:lpstr>
      <vt:lpstr>Persienner</vt:lpstr>
      <vt:lpstr>Entrémattor</vt:lpstr>
      <vt:lpstr>Leveransavtal/succesiva leveranser</vt:lpstr>
      <vt:lpstr>E-handelssystem och möbler</vt:lpstr>
      <vt:lpstr>Kompletteringar</vt:lpstr>
      <vt:lpstr>Olika leverantörer kan leverera</vt:lpstr>
      <vt:lpstr>Kontroll av avropssvar</vt:lpstr>
      <vt:lpstr>Välkommen att kontakta oss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Persson</dc:creator>
  <cp:keywords>class='Open'</cp:keywords>
  <cp:lastModifiedBy>Stefan Persson</cp:lastModifiedBy>
  <cp:revision>24</cp:revision>
  <dcterms:created xsi:type="dcterms:W3CDTF">2020-07-01T05:47:55Z</dcterms:created>
  <dcterms:modified xsi:type="dcterms:W3CDTF">2024-02-14T10:47:24Z</dcterms:modified>
</cp:coreProperties>
</file>