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02" r:id="rId2"/>
    <p:sldId id="503" r:id="rId3"/>
    <p:sldId id="303" r:id="rId4"/>
    <p:sldId id="491" r:id="rId5"/>
    <p:sldId id="496" r:id="rId6"/>
    <p:sldId id="370" r:id="rId7"/>
    <p:sldId id="501" r:id="rId8"/>
    <p:sldId id="369" r:id="rId9"/>
    <p:sldId id="498" r:id="rId10"/>
    <p:sldId id="368" r:id="rId11"/>
    <p:sldId id="371" r:id="rId12"/>
    <p:sldId id="497" r:id="rId13"/>
    <p:sldId id="502" r:id="rId14"/>
    <p:sldId id="492" r:id="rId15"/>
    <p:sldId id="312" r:id="rId16"/>
    <p:sldId id="299" r:id="rId17"/>
    <p:sldId id="504" r:id="rId18"/>
    <p:sldId id="505" r:id="rId19"/>
    <p:sldId id="323" r:id="rId20"/>
    <p:sldId id="510" r:id="rId21"/>
    <p:sldId id="506" r:id="rId22"/>
    <p:sldId id="507" r:id="rId23"/>
    <p:sldId id="508" r:id="rId24"/>
    <p:sldId id="509" r:id="rId25"/>
    <p:sldId id="304" r:id="rId26"/>
    <p:sldId id="305" r:id="rId27"/>
    <p:sldId id="306" r:id="rId28"/>
    <p:sldId id="307" r:id="rId29"/>
    <p:sldId id="309" r:id="rId30"/>
    <p:sldId id="308" r:id="rId31"/>
    <p:sldId id="310" r:id="rId32"/>
    <p:sldId id="311" r:id="rId33"/>
    <p:sldId id="495"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2"/>
            <p14:sldId id="503"/>
            <p14:sldId id="303"/>
            <p14:sldId id="491"/>
            <p14:sldId id="496"/>
            <p14:sldId id="370"/>
            <p14:sldId id="501"/>
            <p14:sldId id="369"/>
            <p14:sldId id="498"/>
            <p14:sldId id="368"/>
            <p14:sldId id="371"/>
            <p14:sldId id="497"/>
            <p14:sldId id="502"/>
            <p14:sldId id="492"/>
            <p14:sldId id="312"/>
            <p14:sldId id="299"/>
            <p14:sldId id="504"/>
            <p14:sldId id="505"/>
            <p14:sldId id="323"/>
            <p14:sldId id="510"/>
            <p14:sldId id="506"/>
            <p14:sldId id="507"/>
            <p14:sldId id="508"/>
            <p14:sldId id="509"/>
            <p14:sldId id="304"/>
            <p14:sldId id="305"/>
            <p14:sldId id="306"/>
            <p14:sldId id="307"/>
            <p14:sldId id="309"/>
            <p14:sldId id="308"/>
            <p14:sldId id="310"/>
            <p14:sldId id="311"/>
            <p14:sldId id="4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226" autoAdjust="0"/>
  </p:normalViewPr>
  <p:slideViewPr>
    <p:cSldViewPr snapToGrid="0">
      <p:cViewPr varScale="1">
        <p:scale>
          <a:sx n="67" d="100"/>
          <a:sy n="67" d="100"/>
        </p:scale>
        <p:origin x="592" y="-112"/>
      </p:cViewPr>
      <p:guideLst/>
    </p:cSldViewPr>
  </p:slideViewPr>
  <p:notesTextViewPr>
    <p:cViewPr>
      <p:scale>
        <a:sx n="3" d="2"/>
        <a:sy n="3" d="2"/>
      </p:scale>
      <p:origin x="0" y="0"/>
    </p:cViewPr>
  </p:notesTextViewPr>
  <p:notesViewPr>
    <p:cSldViewPr snapToGrid="0" showGuides="1">
      <p:cViewPr varScale="1">
        <p:scale>
          <a:sx n="92" d="100"/>
          <a:sy n="92"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2023-05-08</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2023-05-08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349371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84404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862164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8AFE896-5012-40BA-98A9-4EA564F9BD9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bild 8">
            <a:extLst>
              <a:ext uri="{FF2B5EF4-FFF2-40B4-BE49-F238E27FC236}">
                <a16:creationId xmlns:a16="http://schemas.microsoft.com/office/drawing/2014/main" id="{EBC4AE55-D6E0-495E-80D8-4871F07BF812}"/>
              </a:ext>
            </a:extLst>
          </p:cNvPr>
          <p:cNvSpPr txBox="1">
            <a:spLocks/>
          </p:cNvSpPr>
          <p:nvPr userDrawn="1"/>
        </p:nvSpPr>
        <p:spPr bwMode="black">
          <a:xfrm>
            <a:off x="2986649" y="1630239"/>
            <a:ext cx="6290145" cy="2468803"/>
          </a:xfrm>
          <a:prstGeom prst="rect">
            <a:avLst/>
          </a:prstGeom>
          <a:blipFill>
            <a:blip r:embed="rId2"/>
            <a:stretch>
              <a:fillRect/>
            </a:stretch>
          </a:blipFill>
        </p:spPr>
        <p:txBody>
          <a:bodyPr/>
          <a:lstStyle>
            <a:lvl1pPr marL="0" indent="0" algn="l" defTabSz="914400" rtl="0" eaLnBrk="1" latinLnBrk="0" hangingPunct="1">
              <a:lnSpc>
                <a:spcPct val="130000"/>
              </a:lnSpc>
              <a:spcBef>
                <a:spcPts val="1200"/>
              </a:spcBef>
              <a:buFont typeface="Arial" panose="020B0604020202020204" pitchFamily="34" charset="0"/>
              <a:buNone/>
              <a:defRPr sz="1700" kern="1200">
                <a:solidFill>
                  <a:schemeClr val="tx1"/>
                </a:solidFill>
                <a:latin typeface="+mn-lt"/>
                <a:ea typeface="+mn-ea"/>
                <a:cs typeface="+mn-cs"/>
              </a:defRPr>
            </a:lvl1pPr>
            <a:lvl2pPr marL="460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2pPr>
            <a:lvl3pPr marL="685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4pPr>
            <a:lvl5pPr marL="11430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5pPr>
            <a:lvl6pPr marL="13716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6pPr>
            <a:lvl7pPr marL="16002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7pPr>
            <a:lvl8pPr marL="1828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8pPr>
            <a:lvl9pPr marL="2057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5121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48657" y="2889680"/>
            <a:ext cx="3606800" cy="1090612"/>
          </a:xfrm>
        </p:spPr>
        <p:txBody>
          <a:bodyPr anchor="ctr" anchorCtr="0"/>
          <a:lstStyle>
            <a:lvl1pPr>
              <a:lnSpc>
                <a:spcPct val="100000"/>
              </a:lnSpc>
              <a:defRPr sz="3200"/>
            </a:lvl1pPr>
          </a:lstStyle>
          <a:p>
            <a:r>
              <a:rPr lang="sv-SE"/>
              <a:t>Klicka här för att ändra mall för rubrikformat</a:t>
            </a:r>
            <a:endParaRPr lang="sv-SE" dirty="0"/>
          </a:p>
        </p:txBody>
      </p:sp>
      <p:sp>
        <p:nvSpPr>
          <p:cNvPr id="10" name="Platshållare för bild 9">
            <a:extLst>
              <a:ext uri="{FF2B5EF4-FFF2-40B4-BE49-F238E27FC236}">
                <a16:creationId xmlns:a16="http://schemas.microsoft.com/office/drawing/2014/main" id="{420A3676-1C0D-4656-B3A4-B2398C8C987F}"/>
              </a:ext>
            </a:extLst>
          </p:cNvPr>
          <p:cNvSpPr>
            <a:spLocks noGrp="1"/>
          </p:cNvSpPr>
          <p:nvPr>
            <p:ph type="pic" sz="quarter" idx="13" hasCustomPrompt="1"/>
          </p:nvPr>
        </p:nvSpPr>
        <p:spPr>
          <a:xfrm>
            <a:off x="6096000" y="0"/>
            <a:ext cx="6096000" cy="6858000"/>
          </a:xfrm>
          <a:solidFill>
            <a:schemeClr val="bg1"/>
          </a:solidFill>
        </p:spPr>
        <p:txBody>
          <a:bodyPr tIns="72000"/>
          <a:lstStyle>
            <a:lvl1pPr marL="0" indent="0">
              <a:buFontTx/>
              <a:buNone/>
              <a:defRPr sz="1200"/>
            </a:lvl1pPr>
          </a:lstStyle>
          <a:p>
            <a:r>
              <a:rPr lang="sv-SE" dirty="0"/>
              <a:t>  Klicka på ikonen för att infoga bild</a:t>
            </a:r>
          </a:p>
        </p:txBody>
      </p:sp>
      <p:sp>
        <p:nvSpPr>
          <p:cNvPr id="16" name="Platshållare för datum 15">
            <a:extLst>
              <a:ext uri="{FF2B5EF4-FFF2-40B4-BE49-F238E27FC236}">
                <a16:creationId xmlns:a16="http://schemas.microsoft.com/office/drawing/2014/main" id="{B838F22A-17E9-40F2-A97B-AFD2897CCA45}"/>
              </a:ext>
            </a:extLst>
          </p:cNvPr>
          <p:cNvSpPr>
            <a:spLocks noGrp="1"/>
          </p:cNvSpPr>
          <p:nvPr>
            <p:ph type="dt" sz="half" idx="14"/>
          </p:nvPr>
        </p:nvSpPr>
        <p:spPr/>
        <p:txBody>
          <a:bodyPr/>
          <a:lstStyle/>
          <a:p>
            <a:fld id="{52E65392-AB92-4AAD-B1BA-80FEAA371F28}" type="datetime1">
              <a:rPr lang="sv-SE" smtClean="0"/>
              <a:t>2023-05-08</a:t>
            </a:fld>
            <a:endParaRPr lang="sv-SE" dirty="0"/>
          </a:p>
        </p:txBody>
      </p:sp>
      <p:sp>
        <p:nvSpPr>
          <p:cNvPr id="17" name="Platshållare för sidfot 16">
            <a:extLst>
              <a:ext uri="{FF2B5EF4-FFF2-40B4-BE49-F238E27FC236}">
                <a16:creationId xmlns:a16="http://schemas.microsoft.com/office/drawing/2014/main" id="{7A4FB4DF-F666-4992-AAF5-72258EA993A1}"/>
              </a:ext>
            </a:extLst>
          </p:cNvPr>
          <p:cNvSpPr>
            <a:spLocks noGrp="1"/>
          </p:cNvSpPr>
          <p:nvPr>
            <p:ph type="ftr" sz="quarter" idx="15"/>
          </p:nvPr>
        </p:nvSpPr>
        <p:spPr/>
        <p:txBody>
          <a:bodyPr/>
          <a:lstStyle/>
          <a:p>
            <a:r>
              <a:rPr lang="sv-SE"/>
              <a:t>Internt SIC 210415</a:t>
            </a:r>
            <a:endParaRPr lang="sv-SE" dirty="0"/>
          </a:p>
        </p:txBody>
      </p:sp>
      <p:sp>
        <p:nvSpPr>
          <p:cNvPr id="18" name="Platshållare för bildnummer 17">
            <a:extLst>
              <a:ext uri="{FF2B5EF4-FFF2-40B4-BE49-F238E27FC236}">
                <a16:creationId xmlns:a16="http://schemas.microsoft.com/office/drawing/2014/main" id="{3E0E8380-FB34-4277-BC81-3FEE1896E5CB}"/>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79732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Rubrik 1"/>
          <p:cNvSpPr>
            <a:spLocks noGrp="1"/>
          </p:cNvSpPr>
          <p:nvPr>
            <p:ph type="title"/>
          </p:nvPr>
        </p:nvSpPr>
        <p:spPr>
          <a:xfrm>
            <a:off x="7000876" y="423298"/>
            <a:ext cx="4356100" cy="722555"/>
          </a:xfrm>
        </p:spPr>
        <p:txBody>
          <a:bodyPr anchor="b" anchorCtr="0"/>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08E01343-ED2E-4473-8AAD-89F60651FFD7}"/>
              </a:ext>
            </a:extLst>
          </p:cNvPr>
          <p:cNvSpPr>
            <a:spLocks noGrp="1"/>
          </p:cNvSpPr>
          <p:nvPr>
            <p:ph type="pic" sz="quarter" idx="14" hasCustomPrompt="1"/>
          </p:nvPr>
        </p:nvSpPr>
        <p:spPr>
          <a:xfrm>
            <a:off x="0" y="0"/>
            <a:ext cx="6096000" cy="6858000"/>
          </a:xfrm>
          <a:solidFill>
            <a:schemeClr val="bg1"/>
          </a:solidFill>
        </p:spPr>
        <p:txBody>
          <a:bodyPr tIns="72000"/>
          <a:lstStyle>
            <a:lvl1pPr marL="0" indent="0">
              <a:buFontTx/>
              <a:buNone/>
              <a:defRPr sz="1200"/>
            </a:lvl1pPr>
          </a:lstStyle>
          <a:p>
            <a:r>
              <a:rPr lang="sv-SE" dirty="0"/>
              <a:t>  Klicka på ikonen för att infoga bild</a:t>
            </a:r>
          </a:p>
        </p:txBody>
      </p:sp>
      <p:sp>
        <p:nvSpPr>
          <p:cNvPr id="9" name="Platshållare för datum 8">
            <a:extLst>
              <a:ext uri="{FF2B5EF4-FFF2-40B4-BE49-F238E27FC236}">
                <a16:creationId xmlns:a16="http://schemas.microsoft.com/office/drawing/2014/main" id="{005FEB04-720B-4C7D-AE14-1335E87F227D}"/>
              </a:ext>
            </a:extLst>
          </p:cNvPr>
          <p:cNvSpPr>
            <a:spLocks noGrp="1"/>
          </p:cNvSpPr>
          <p:nvPr>
            <p:ph type="dt" sz="half" idx="15"/>
          </p:nvPr>
        </p:nvSpPr>
        <p:spPr/>
        <p:txBody>
          <a:bodyPr/>
          <a:lstStyle/>
          <a:p>
            <a:fld id="{277B0D59-E6A6-44D1-B497-A2F559DBC646}" type="datetime1">
              <a:rPr lang="sv-SE" smtClean="0"/>
              <a:t>2023-05-08</a:t>
            </a:fld>
            <a:endParaRPr lang="sv-SE" dirty="0"/>
          </a:p>
        </p:txBody>
      </p:sp>
      <p:sp>
        <p:nvSpPr>
          <p:cNvPr id="12" name="Platshållare för sidfot 11">
            <a:extLst>
              <a:ext uri="{FF2B5EF4-FFF2-40B4-BE49-F238E27FC236}">
                <a16:creationId xmlns:a16="http://schemas.microsoft.com/office/drawing/2014/main" id="{12D1CFAA-877D-4D80-9E07-01C2758E8215}"/>
              </a:ext>
            </a:extLst>
          </p:cNvPr>
          <p:cNvSpPr>
            <a:spLocks noGrp="1"/>
          </p:cNvSpPr>
          <p:nvPr>
            <p:ph type="ftr" sz="quarter" idx="16"/>
          </p:nvPr>
        </p:nvSpPr>
        <p:spPr/>
        <p:txBody>
          <a:bodyPr/>
          <a:lstStyle/>
          <a:p>
            <a:r>
              <a:rPr lang="sv-SE"/>
              <a:t>Internt SIC 210415</a:t>
            </a:r>
            <a:endParaRPr lang="sv-SE" dirty="0"/>
          </a:p>
        </p:txBody>
      </p:sp>
      <p:sp>
        <p:nvSpPr>
          <p:cNvPr id="13" name="Platshållare för bildnummer 12">
            <a:extLst>
              <a:ext uri="{FF2B5EF4-FFF2-40B4-BE49-F238E27FC236}">
                <a16:creationId xmlns:a16="http://schemas.microsoft.com/office/drawing/2014/main" id="{51680F18-DC85-484A-B843-488581FAA6B4}"/>
              </a:ext>
            </a:extLst>
          </p:cNvPr>
          <p:cNvSpPr>
            <a:spLocks noGrp="1"/>
          </p:cNvSpPr>
          <p:nvPr>
            <p:ph type="sldNum" sz="quarter" idx="17"/>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58813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rubrik +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0EA0BF6-C2FD-4076-B257-EFC41A9FCD5D}"/>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7000876" y="423298"/>
            <a:ext cx="4356100" cy="722555"/>
          </a:xfrm>
        </p:spPr>
        <p:txBody>
          <a:bodyPr anchor="b" anchorCtr="0"/>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6">
            <a:extLst>
              <a:ext uri="{FF2B5EF4-FFF2-40B4-BE49-F238E27FC236}">
                <a16:creationId xmlns:a16="http://schemas.microsoft.com/office/drawing/2014/main" id="{A77ADA02-F986-4A72-ACC2-734DDDD737E9}"/>
              </a:ext>
            </a:extLst>
          </p:cNvPr>
          <p:cNvSpPr>
            <a:spLocks noGrp="1"/>
          </p:cNvSpPr>
          <p:nvPr>
            <p:ph type="body" sz="quarter" idx="14"/>
          </p:nvPr>
        </p:nvSpPr>
        <p:spPr>
          <a:xfrm>
            <a:off x="848657" y="2889681"/>
            <a:ext cx="3606800" cy="1090612"/>
          </a:xfrm>
        </p:spPr>
        <p:txBody>
          <a:bodyPr anchor="ctr" anchorCtr="0"/>
          <a:lstStyle>
            <a:lvl1pPr marL="0" indent="0" algn="l" defTabSz="914400" rtl="0" eaLnBrk="1" latinLnBrk="0" hangingPunct="1">
              <a:lnSpc>
                <a:spcPct val="100000"/>
              </a:lnSpc>
              <a:spcBef>
                <a:spcPct val="0"/>
              </a:spcBef>
              <a:buNone/>
              <a:defRPr lang="sv-SE" sz="3200" kern="1200" dirty="0" smtClean="0">
                <a:solidFill>
                  <a:schemeClr val="tx1"/>
                </a:solidFill>
                <a:latin typeface="+mj-lt"/>
                <a:ea typeface="+mj-ea"/>
                <a:cs typeface="+mj-cs"/>
              </a:defRPr>
            </a:lvl1pPr>
          </a:lstStyle>
          <a:p>
            <a:pPr lvl="0"/>
            <a:r>
              <a:rPr lang="sv-SE"/>
              <a:t>Klicka här för att ändra format på bakgrundstexten</a:t>
            </a:r>
          </a:p>
        </p:txBody>
      </p:sp>
      <p:sp>
        <p:nvSpPr>
          <p:cNvPr id="13" name="Platshållare för datum 12">
            <a:extLst>
              <a:ext uri="{FF2B5EF4-FFF2-40B4-BE49-F238E27FC236}">
                <a16:creationId xmlns:a16="http://schemas.microsoft.com/office/drawing/2014/main" id="{4464CBB3-1829-4AC0-AF58-D8A3ADA4B420}"/>
              </a:ext>
            </a:extLst>
          </p:cNvPr>
          <p:cNvSpPr>
            <a:spLocks noGrp="1"/>
          </p:cNvSpPr>
          <p:nvPr>
            <p:ph type="dt" sz="half" idx="15"/>
          </p:nvPr>
        </p:nvSpPr>
        <p:spPr/>
        <p:txBody>
          <a:bodyPr/>
          <a:lstStyle/>
          <a:p>
            <a:fld id="{AA490C0D-F2C7-4865-B7A4-C7F32B43BE02}" type="datetime1">
              <a:rPr lang="sv-SE" smtClean="0"/>
              <a:t>2023-05-08</a:t>
            </a:fld>
            <a:endParaRPr lang="sv-SE" dirty="0"/>
          </a:p>
        </p:txBody>
      </p:sp>
      <p:sp>
        <p:nvSpPr>
          <p:cNvPr id="14" name="Platshållare för sidfot 13">
            <a:extLst>
              <a:ext uri="{FF2B5EF4-FFF2-40B4-BE49-F238E27FC236}">
                <a16:creationId xmlns:a16="http://schemas.microsoft.com/office/drawing/2014/main" id="{34EBC822-DFC7-4725-B033-CFCB0D7019F6}"/>
              </a:ext>
            </a:extLst>
          </p:cNvPr>
          <p:cNvSpPr>
            <a:spLocks noGrp="1"/>
          </p:cNvSpPr>
          <p:nvPr>
            <p:ph type="ftr" sz="quarter" idx="16"/>
          </p:nvPr>
        </p:nvSpPr>
        <p:spPr/>
        <p:txBody>
          <a:bodyPr/>
          <a:lstStyle/>
          <a:p>
            <a:r>
              <a:rPr lang="sv-SE"/>
              <a:t>Internt SIC 210415</a:t>
            </a:r>
            <a:endParaRPr lang="sv-SE" dirty="0"/>
          </a:p>
        </p:txBody>
      </p:sp>
      <p:sp>
        <p:nvSpPr>
          <p:cNvPr id="15" name="Platshållare för bildnummer 14">
            <a:extLst>
              <a:ext uri="{FF2B5EF4-FFF2-40B4-BE49-F238E27FC236}">
                <a16:creationId xmlns:a16="http://schemas.microsoft.com/office/drawing/2014/main" id="{82958898-9EC9-4812-95CC-4C3957B47BAF}"/>
              </a:ext>
            </a:extLst>
          </p:cNvPr>
          <p:cNvSpPr>
            <a:spLocks noGrp="1"/>
          </p:cNvSpPr>
          <p:nvPr>
            <p:ph type="sldNum" sz="quarter" idx="17"/>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25835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EACED57-38E2-47B8-B2FE-8B93AD7168DE}"/>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p:cNvSpPr>
            <a:spLocks noGrp="1"/>
          </p:cNvSpPr>
          <p:nvPr>
            <p:ph type="body" idx="1" hasCustomPrompt="1"/>
          </p:nvPr>
        </p:nvSpPr>
        <p:spPr>
          <a:xfrm>
            <a:off x="839788" y="423298"/>
            <a:ext cx="4356100" cy="722555"/>
          </a:xfrm>
        </p:spPr>
        <p:txBody>
          <a:bodyPr anchor="b"/>
          <a:lstStyle>
            <a:lvl1pPr marL="0" indent="0" algn="l" defTabSz="914400" rtl="0" eaLnBrk="1" latinLnBrk="0" hangingPunct="1">
              <a:lnSpc>
                <a:spcPct val="110000"/>
              </a:lnSpc>
              <a:spcBef>
                <a:spcPct val="0"/>
              </a:spcBef>
              <a:buNone/>
              <a:defRPr lang="sv-SE" sz="2200" kern="1200" dirty="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39788"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7000877" y="423298"/>
            <a:ext cx="4356100" cy="722555"/>
          </a:xfrm>
        </p:spPr>
        <p:txBody>
          <a:bodyPr anchor="b"/>
          <a:lstStyle>
            <a:lvl1pPr marL="0" indent="0" algn="l" defTabSz="914400" rtl="0" eaLnBrk="1" latinLnBrk="0" hangingPunct="1">
              <a:lnSpc>
                <a:spcPct val="110000"/>
              </a:lnSpc>
              <a:spcBef>
                <a:spcPct val="0"/>
              </a:spcBef>
              <a:buNone/>
              <a:defRPr lang="sv-SE" sz="2200" kern="1200" dirty="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9D63EBA7-9110-49C4-B8F7-963749A378EB}"/>
              </a:ext>
            </a:extLst>
          </p:cNvPr>
          <p:cNvSpPr>
            <a:spLocks noGrp="1"/>
          </p:cNvSpPr>
          <p:nvPr>
            <p:ph type="dt" sz="half" idx="10"/>
          </p:nvPr>
        </p:nvSpPr>
        <p:spPr/>
        <p:txBody>
          <a:bodyPr/>
          <a:lstStyle/>
          <a:p>
            <a:fld id="{0E6BAE77-2A8B-48DF-B91F-06FBF54CD54C}" type="datetime1">
              <a:rPr lang="sv-SE" smtClean="0"/>
              <a:t>2023-05-08</a:t>
            </a:fld>
            <a:endParaRPr lang="sv-SE" dirty="0"/>
          </a:p>
        </p:txBody>
      </p:sp>
      <p:sp>
        <p:nvSpPr>
          <p:cNvPr id="12" name="Platshållare för sidfot 11">
            <a:extLst>
              <a:ext uri="{FF2B5EF4-FFF2-40B4-BE49-F238E27FC236}">
                <a16:creationId xmlns:a16="http://schemas.microsoft.com/office/drawing/2014/main" id="{AAF910A1-163C-472F-B1D4-EEC7B540314B}"/>
              </a:ext>
            </a:extLst>
          </p:cNvPr>
          <p:cNvSpPr>
            <a:spLocks noGrp="1"/>
          </p:cNvSpPr>
          <p:nvPr>
            <p:ph type="ftr" sz="quarter" idx="11"/>
          </p:nvPr>
        </p:nvSpPr>
        <p:spPr/>
        <p:txBody>
          <a:bodyPr/>
          <a:lstStyle/>
          <a:p>
            <a:r>
              <a:rPr lang="sv-SE"/>
              <a:t>Internt SIC 210415</a:t>
            </a:r>
            <a:endParaRPr lang="sv-SE" dirty="0"/>
          </a:p>
        </p:txBody>
      </p:sp>
      <p:sp>
        <p:nvSpPr>
          <p:cNvPr id="13" name="Platshållare för bildnummer 12">
            <a:extLst>
              <a:ext uri="{FF2B5EF4-FFF2-40B4-BE49-F238E27FC236}">
                <a16:creationId xmlns:a16="http://schemas.microsoft.com/office/drawing/2014/main" id="{7278C236-7B9E-40A5-AFB1-C59EC5275E81}"/>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48388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k + tex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EACED57-38E2-47B8-B2FE-8B93AD7168DE}"/>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text 4"/>
          <p:cNvSpPr>
            <a:spLocks noGrp="1"/>
          </p:cNvSpPr>
          <p:nvPr>
            <p:ph type="body" sz="quarter" idx="3" hasCustomPrompt="1"/>
          </p:nvPr>
        </p:nvSpPr>
        <p:spPr>
          <a:xfrm>
            <a:off x="7000877" y="423298"/>
            <a:ext cx="4356100" cy="722555"/>
          </a:xfrm>
        </p:spPr>
        <p:txBody>
          <a:bodyPr anchor="b"/>
          <a:lstStyle>
            <a:lvl1pPr marL="0" indent="0" algn="l" defTabSz="914400" rtl="0" eaLnBrk="1" latinLnBrk="0" hangingPunct="1">
              <a:lnSpc>
                <a:spcPct val="110000"/>
              </a:lnSpc>
              <a:spcBef>
                <a:spcPct val="0"/>
              </a:spcBef>
              <a:buNone/>
              <a:defRPr lang="sv-SE" sz="2200" kern="1200" dirty="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230BFA0D-9AC3-4710-935B-5FE67B675417}"/>
              </a:ext>
            </a:extLst>
          </p:cNvPr>
          <p:cNvSpPr>
            <a:spLocks noGrp="1"/>
          </p:cNvSpPr>
          <p:nvPr>
            <p:ph type="dt" sz="half" idx="10"/>
          </p:nvPr>
        </p:nvSpPr>
        <p:spPr/>
        <p:txBody>
          <a:bodyPr/>
          <a:lstStyle/>
          <a:p>
            <a:fld id="{F04A07A6-14A6-4A86-9A9F-FD8579AB956B}" type="datetime1">
              <a:rPr lang="sv-SE" smtClean="0"/>
              <a:t>2023-05-08</a:t>
            </a:fld>
            <a:endParaRPr lang="sv-SE" dirty="0"/>
          </a:p>
        </p:txBody>
      </p:sp>
      <p:sp>
        <p:nvSpPr>
          <p:cNvPr id="7" name="Platshållare för sidfot 6">
            <a:extLst>
              <a:ext uri="{FF2B5EF4-FFF2-40B4-BE49-F238E27FC236}">
                <a16:creationId xmlns:a16="http://schemas.microsoft.com/office/drawing/2014/main" id="{44B00329-AC91-4791-849F-568A074F9A24}"/>
              </a:ext>
            </a:extLst>
          </p:cNvPr>
          <p:cNvSpPr>
            <a:spLocks noGrp="1"/>
          </p:cNvSpPr>
          <p:nvPr>
            <p:ph type="ftr" sz="quarter" idx="11"/>
          </p:nvPr>
        </p:nvSpPr>
        <p:spPr/>
        <p:txBody>
          <a:bodyPr/>
          <a:lstStyle/>
          <a:p>
            <a:r>
              <a:rPr lang="sv-SE"/>
              <a:t>Internt SIC 210415</a:t>
            </a:r>
            <a:endParaRPr lang="sv-SE" dirty="0"/>
          </a:p>
        </p:txBody>
      </p:sp>
      <p:sp>
        <p:nvSpPr>
          <p:cNvPr id="8" name="Platshållare för bildnummer 7">
            <a:extLst>
              <a:ext uri="{FF2B5EF4-FFF2-40B4-BE49-F238E27FC236}">
                <a16:creationId xmlns:a16="http://schemas.microsoft.com/office/drawing/2014/main" id="{CA1FBA69-06CB-40F2-BCDD-1E20EEC4A50E}"/>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0210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grå">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55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A8D5F12-B53F-4B38-9A6A-0CCAA7F5B1FA}"/>
              </a:ext>
            </a:extLst>
          </p:cNvPr>
          <p:cNvPicPr>
            <a:picLocks noChangeAspect="1"/>
          </p:cNvPicPr>
          <p:nvPr userDrawn="1"/>
        </p:nvPicPr>
        <p:blipFill>
          <a:blip r:embed="rId2"/>
          <a:srcRect/>
          <a:stretch/>
        </p:blipFill>
        <p:spPr bwMode="black">
          <a:xfrm>
            <a:off x="10608616" y="6101911"/>
            <a:ext cx="1396616" cy="553878"/>
          </a:xfrm>
          <a:prstGeom prst="rect">
            <a:avLst/>
          </a:prstGeom>
        </p:spPr>
      </p:pic>
    </p:spTree>
    <p:extLst>
      <p:ext uri="{BB962C8B-B14F-4D97-AF65-F5344CB8AC3E}">
        <p14:creationId xmlns:p14="http://schemas.microsoft.com/office/powerpoint/2010/main" val="312300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F534906-2C5A-4D0D-BE99-3A659A545467}"/>
              </a:ext>
            </a:extLst>
          </p:cNvPr>
          <p:cNvSpPr>
            <a:spLocks noGrp="1"/>
          </p:cNvSpPr>
          <p:nvPr>
            <p:ph type="dt" sz="half" idx="10"/>
          </p:nvPr>
        </p:nvSpPr>
        <p:spPr/>
        <p:txBody>
          <a:bodyPr/>
          <a:lstStyle/>
          <a:p>
            <a:fld id="{DD204AC1-101A-4811-8B90-B6A602FC132E}" type="datetime1">
              <a:rPr lang="sv-SE" smtClean="0"/>
              <a:t>2023-05-08</a:t>
            </a:fld>
            <a:endParaRPr lang="sv-SE" dirty="0"/>
          </a:p>
        </p:txBody>
      </p:sp>
      <p:sp>
        <p:nvSpPr>
          <p:cNvPr id="4" name="Platshållare för sidfot 3">
            <a:extLst>
              <a:ext uri="{FF2B5EF4-FFF2-40B4-BE49-F238E27FC236}">
                <a16:creationId xmlns:a16="http://schemas.microsoft.com/office/drawing/2014/main" id="{4F5A632B-6750-44C8-8625-0384A958C135}"/>
              </a:ext>
            </a:extLst>
          </p:cNvPr>
          <p:cNvSpPr>
            <a:spLocks noGrp="1"/>
          </p:cNvSpPr>
          <p:nvPr>
            <p:ph type="ftr" sz="quarter" idx="11"/>
          </p:nvPr>
        </p:nvSpPr>
        <p:spPr/>
        <p:txBody>
          <a:bodyPr/>
          <a:lstStyle/>
          <a:p>
            <a:r>
              <a:rPr lang="sv-SE"/>
              <a:t>Internt SIC 210415</a:t>
            </a:r>
            <a:endParaRPr lang="sv-SE" dirty="0"/>
          </a:p>
        </p:txBody>
      </p:sp>
      <p:sp>
        <p:nvSpPr>
          <p:cNvPr id="5" name="Platshållare för bildnummer 4">
            <a:extLst>
              <a:ext uri="{FF2B5EF4-FFF2-40B4-BE49-F238E27FC236}">
                <a16:creationId xmlns:a16="http://schemas.microsoft.com/office/drawing/2014/main" id="{400425B2-6912-424F-BD0A-7BF3047FEF58}"/>
              </a:ext>
            </a:extLst>
          </p:cNvPr>
          <p:cNvSpPr>
            <a:spLocks noGrp="1"/>
          </p:cNvSpPr>
          <p:nvPr>
            <p:ph type="sldNum" sz="quarter" idx="12"/>
          </p:nvPr>
        </p:nvSpPr>
        <p:spPr/>
        <p:txBody>
          <a:bodyPr/>
          <a:lstStyle/>
          <a:p>
            <a:fld id="{E8645303-2AAE-45D1-913A-B06AE6474513}" type="slidenum">
              <a:rPr lang="sv-SE" smtClean="0"/>
              <a:t>‹#›</a:t>
            </a:fld>
            <a:endParaRPr lang="sv-SE" dirty="0"/>
          </a:p>
        </p:txBody>
      </p:sp>
      <p:sp>
        <p:nvSpPr>
          <p:cNvPr id="6" name="textruta 5">
            <a:extLst>
              <a:ext uri="{FF2B5EF4-FFF2-40B4-BE49-F238E27FC236}">
                <a16:creationId xmlns:a16="http://schemas.microsoft.com/office/drawing/2014/main" id="{271E658D-8526-43FE-BF1D-3124E57EEED9}"/>
              </a:ext>
            </a:extLst>
          </p:cNvPr>
          <p:cNvSpPr txBox="1"/>
          <p:nvPr userDrawn="1"/>
        </p:nvSpPr>
        <p:spPr>
          <a:xfrm>
            <a:off x="838200" y="2028616"/>
            <a:ext cx="10439400" cy="2800767"/>
          </a:xfrm>
          <a:prstGeom prst="rect">
            <a:avLst/>
          </a:prstGeom>
          <a:noFill/>
        </p:spPr>
        <p:txBody>
          <a:bodyPr wrap="square" rtlCol="0" anchor="ctr" anchorCtr="0">
            <a:spAutoFit/>
          </a:bodyPr>
          <a:lstStyle/>
          <a:p>
            <a:r>
              <a:rPr lang="sv-SE" sz="8800" dirty="0"/>
              <a:t>Sidor efter denna sida tillhör inte mallen.</a:t>
            </a:r>
          </a:p>
        </p:txBody>
      </p:sp>
    </p:spTree>
    <p:extLst>
      <p:ext uri="{BB962C8B-B14F-4D97-AF65-F5344CB8AC3E}">
        <p14:creationId xmlns:p14="http://schemas.microsoft.com/office/powerpoint/2010/main" val="162842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788" y="790204"/>
            <a:ext cx="10512425" cy="347716"/>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39788" y="1398953"/>
            <a:ext cx="10514012" cy="444304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a:xfrm>
            <a:off x="1317814" y="6539269"/>
            <a:ext cx="890493" cy="168275"/>
          </a:xfrm>
          <a:prstGeom prst="rect">
            <a:avLst/>
          </a:prstGeom>
        </p:spPr>
        <p:txBody>
          <a:bodyPr vert="horz" lIns="0" tIns="0" rIns="0" bIns="0" rtlCol="0" anchor="t" anchorCtr="0"/>
          <a:lstStyle>
            <a:lvl1pPr algn="l">
              <a:defRPr sz="1000">
                <a:solidFill>
                  <a:schemeClr val="tx1"/>
                </a:solidFill>
              </a:defRPr>
            </a:lvl1pPr>
          </a:lstStyle>
          <a:p>
            <a:fld id="{09D3B9B0-21F0-42C9-A6A1-01A751482796}" type="datetime1">
              <a:rPr lang="sv-SE" smtClean="0"/>
              <a:t>2023-05-08</a:t>
            </a:fld>
            <a:endParaRPr lang="sv-SE" dirty="0"/>
          </a:p>
        </p:txBody>
      </p:sp>
      <p:sp>
        <p:nvSpPr>
          <p:cNvPr id="5" name="Platshållare för sidfot 4"/>
          <p:cNvSpPr>
            <a:spLocks noGrp="1"/>
          </p:cNvSpPr>
          <p:nvPr>
            <p:ph type="ftr" sz="quarter" idx="3"/>
          </p:nvPr>
        </p:nvSpPr>
        <p:spPr>
          <a:xfrm>
            <a:off x="4038600" y="6539269"/>
            <a:ext cx="4114800" cy="168275"/>
          </a:xfrm>
          <a:prstGeom prst="rect">
            <a:avLst/>
          </a:prstGeom>
        </p:spPr>
        <p:txBody>
          <a:bodyPr vert="horz" lIns="0" tIns="0" rIns="0" bIns="0" rtlCol="0" anchor="t" anchorCtr="0"/>
          <a:lstStyle>
            <a:lvl1pPr algn="ctr">
              <a:defRPr sz="1000">
                <a:solidFill>
                  <a:schemeClr val="tx1"/>
                </a:solidFill>
              </a:defRPr>
            </a:lvl1pPr>
          </a:lstStyle>
          <a:p>
            <a:r>
              <a:rPr lang="sv-SE"/>
              <a:t>Internt SIC 210415</a:t>
            </a:r>
            <a:endParaRPr lang="sv-SE" dirty="0"/>
          </a:p>
        </p:txBody>
      </p:sp>
      <p:sp>
        <p:nvSpPr>
          <p:cNvPr id="6" name="Platshållare för bildnummer 5"/>
          <p:cNvSpPr>
            <a:spLocks noGrp="1"/>
          </p:cNvSpPr>
          <p:nvPr>
            <p:ph type="sldNum" sz="quarter" idx="4"/>
          </p:nvPr>
        </p:nvSpPr>
        <p:spPr>
          <a:xfrm>
            <a:off x="839788" y="6539270"/>
            <a:ext cx="428719" cy="168275"/>
          </a:xfrm>
          <a:prstGeom prst="rect">
            <a:avLst/>
          </a:prstGeom>
        </p:spPr>
        <p:txBody>
          <a:bodyPr vert="horz" lIns="0" tIns="0" rIns="0" bIns="0" rtlCol="0" anchor="t" anchorCtr="0"/>
          <a:lstStyle>
            <a:lvl1pPr algn="l">
              <a:defRPr sz="1000">
                <a:solidFill>
                  <a:schemeClr val="tx1"/>
                </a:solidFill>
              </a:defRPr>
            </a:lvl1pPr>
          </a:lstStyle>
          <a:p>
            <a:fld id="{E8645303-2AAE-45D1-913A-B06AE6474513}" type="slidenum">
              <a:rPr lang="sv-SE" smtClean="0"/>
              <a:pPr/>
              <a:t>‹#›</a:t>
            </a:fld>
            <a:endParaRPr lang="sv-SE" dirty="0"/>
          </a:p>
        </p:txBody>
      </p:sp>
      <p:pic>
        <p:nvPicPr>
          <p:cNvPr id="15" name="Bildobjekt 14" descr="En bild som visar ritning&#10;&#10;Automatiskt genererad beskrivning">
            <a:extLst>
              <a:ext uri="{FF2B5EF4-FFF2-40B4-BE49-F238E27FC236}">
                <a16:creationId xmlns:a16="http://schemas.microsoft.com/office/drawing/2014/main" id="{780D6410-3C42-4BEB-8A18-794CC2F93004}"/>
              </a:ext>
            </a:extLst>
          </p:cNvPr>
          <p:cNvPicPr>
            <a:picLocks noChangeAspect="1"/>
          </p:cNvPicPr>
          <p:nvPr userDrawn="1"/>
        </p:nvPicPr>
        <p:blipFill>
          <a:blip r:embed="rId11"/>
          <a:stretch>
            <a:fillRect/>
          </a:stretch>
        </p:blipFill>
        <p:spPr bwMode="black">
          <a:xfrm>
            <a:off x="10601324" y="6101911"/>
            <a:ext cx="1411200" cy="553878"/>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60" r:id="rId5"/>
    <p:sldLayoutId id="2147483661" r:id="rId6"/>
    <p:sldLayoutId id="2147483662" r:id="rId7"/>
    <p:sldLayoutId id="2147483655" r:id="rId8"/>
    <p:sldLayoutId id="2147483656" r:id="rId9"/>
  </p:sldLayoutIdLst>
  <p:hf sldNum="0" hdr="0" ftr="0" dt="0"/>
  <p:txStyles>
    <p:titleStyle>
      <a:lvl1pPr algn="l" defTabSz="914400" rtl="0" eaLnBrk="1" latinLnBrk="0" hangingPunct="1">
        <a:lnSpc>
          <a:spcPct val="11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200"/>
        </a:spcBef>
        <a:buFont typeface="Arial" panose="020B0604020202020204" pitchFamily="34" charset="0"/>
        <a:buChar char="•"/>
        <a:defRPr sz="1700" kern="1200">
          <a:solidFill>
            <a:schemeClr val="tx1"/>
          </a:solidFill>
          <a:latin typeface="+mn-lt"/>
          <a:ea typeface="+mn-ea"/>
          <a:cs typeface="+mn-cs"/>
        </a:defRPr>
      </a:lvl1pPr>
      <a:lvl2pPr marL="460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2pPr>
      <a:lvl3pPr marL="685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4pPr>
      <a:lvl5pPr marL="11430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5pPr>
      <a:lvl6pPr marL="13716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6pPr>
      <a:lvl7pPr marL="16002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7pPr>
      <a:lvl8pPr marL="1828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8pPr>
      <a:lvl9pPr marL="2057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29" userDrawn="1">
          <p15:clr>
            <a:srgbClr val="F26B43"/>
          </p15:clr>
        </p15:guide>
        <p15:guide id="4" pos="7151" userDrawn="1">
          <p15:clr>
            <a:srgbClr val="F26B43"/>
          </p15:clr>
        </p15:guide>
        <p15:guide id="6" orient="horz" pos="3680" userDrawn="1">
          <p15:clr>
            <a:srgbClr val="F26B43"/>
          </p15:clr>
        </p15:guide>
        <p15:guide id="7" orient="horz" pos="674" userDrawn="1">
          <p15:clr>
            <a:srgbClr val="F26B43"/>
          </p15:clr>
        </p15:guide>
        <p15:guide id="8" orient="horz" pos="876" userDrawn="1">
          <p15:clr>
            <a:srgbClr val="F26B43"/>
          </p15:clr>
        </p15:guide>
        <p15:guide id="9" orient="horz" pos="210" userDrawn="1">
          <p15:clr>
            <a:srgbClr val="F26B43"/>
          </p15:clr>
        </p15:guide>
        <p15:guide id="10" orient="horz" pos="4196" userDrawn="1">
          <p15:clr>
            <a:srgbClr val="F26B43"/>
          </p15:clr>
        </p15:guide>
        <p15:guide id="11" pos="4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rik.baggstrom@kammarkollegiet.se" TargetMode="External"/><Relationship Id="rId7" Type="http://schemas.openxmlformats.org/officeDocument/2006/relationships/hyperlink" Target="mailto:ramavtalsservice@kammarkollegiet.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avropa.se/" TargetMode="External"/><Relationship Id="rId5" Type="http://schemas.openxmlformats.org/officeDocument/2006/relationships/hyperlink" Target="mailto:susan.hedberg@kammarkollegiet.se" TargetMode="External"/><Relationship Id="rId4" Type="http://schemas.openxmlformats.org/officeDocument/2006/relationships/hyperlink" Target="mailto:Mikael.larsson@kammarkollegiet.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rbetsgivarverket.se/" TargetMode="External"/><Relationship Id="rId2" Type="http://schemas.openxmlformats.org/officeDocument/2006/relationships/hyperlink" Target="http://www.avropa.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882A47-E82A-4CE4-88BF-27605FF072FF}"/>
              </a:ext>
            </a:extLst>
          </p:cNvPr>
          <p:cNvSpPr>
            <a:spLocks noGrp="1"/>
          </p:cNvSpPr>
          <p:nvPr>
            <p:ph type="title"/>
          </p:nvPr>
        </p:nvSpPr>
        <p:spPr>
          <a:xfrm>
            <a:off x="609600" y="1971040"/>
            <a:ext cx="4754879" cy="2682240"/>
          </a:xfrm>
        </p:spPr>
        <p:txBody>
          <a:bodyPr/>
          <a:lstStyle/>
          <a:p>
            <a:pPr algn="ctr"/>
            <a:r>
              <a:rPr lang="sv-SE" b="1" dirty="0"/>
              <a:t>IT-konsulttjänster Resurskonsulter</a:t>
            </a:r>
            <a:br>
              <a:rPr lang="sv-SE" b="1" dirty="0"/>
            </a:br>
            <a:r>
              <a:rPr lang="sv-SE" b="1" dirty="0"/>
              <a:t>och</a:t>
            </a:r>
            <a:br>
              <a:rPr lang="sv-SE" b="1" dirty="0"/>
            </a:br>
            <a:r>
              <a:rPr lang="sv-SE" b="1" dirty="0"/>
              <a:t>Programvaror och tjänster</a:t>
            </a:r>
            <a:br>
              <a:rPr lang="sv-SE" b="1" dirty="0"/>
            </a:br>
            <a:br>
              <a:rPr lang="sv-SE" b="1" dirty="0"/>
            </a:br>
            <a:r>
              <a:rPr lang="sv-SE" sz="2000" b="1" dirty="0" err="1"/>
              <a:t>Informationsseminarie</a:t>
            </a:r>
            <a:r>
              <a:rPr lang="sv-SE" sz="2000" b="1" dirty="0"/>
              <a:t> 9 maj  2023</a:t>
            </a:r>
            <a:br>
              <a:rPr lang="sv-SE" sz="1600" dirty="0"/>
            </a:br>
            <a:endParaRPr lang="sv-SE" dirty="0"/>
          </a:p>
        </p:txBody>
      </p:sp>
      <p:pic>
        <p:nvPicPr>
          <p:cNvPr id="5" name="Platshållare för bild 4" descr="Tropisk grön löv vektor bakgrund">
            <a:extLst>
              <a:ext uri="{FF2B5EF4-FFF2-40B4-BE49-F238E27FC236}">
                <a16:creationId xmlns:a16="http://schemas.microsoft.com/office/drawing/2014/main" id="{C281DEB7-467B-44BA-9496-4576EA871B31}"/>
              </a:ext>
            </a:extLst>
          </p:cNvPr>
          <p:cNvPicPr>
            <a:picLocks noGrp="1" noChangeAspect="1"/>
          </p:cNvPicPr>
          <p:nvPr>
            <p:ph type="pic" sz="quarter" idx="13"/>
          </p:nvPr>
        </p:nvPicPr>
        <p:blipFill>
          <a:blip r:embed="rId3"/>
          <a:srcRect l="10391" r="10391"/>
          <a:stretch/>
        </p:blipFill>
        <p:spPr>
          <a:xfrm>
            <a:off x="6096000" y="0"/>
            <a:ext cx="6096000" cy="6858000"/>
          </a:xfrm>
        </p:spPr>
      </p:pic>
    </p:spTree>
    <p:extLst>
      <p:ext uri="{BB962C8B-B14F-4D97-AF65-F5344CB8AC3E}">
        <p14:creationId xmlns:p14="http://schemas.microsoft.com/office/powerpoint/2010/main" val="295594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5D70A01-BF1F-4C41-9560-F111D7F7EC6B}"/>
              </a:ext>
            </a:extLst>
          </p:cNvPr>
          <p:cNvSpPr>
            <a:spLocks noGrp="1"/>
          </p:cNvSpPr>
          <p:nvPr>
            <p:ph idx="13"/>
          </p:nvPr>
        </p:nvSpPr>
        <p:spPr>
          <a:xfrm>
            <a:off x="6313490" y="673525"/>
            <a:ext cx="5467347" cy="4668473"/>
          </a:xfrm>
        </p:spPr>
        <p:txBody>
          <a:bodyPr/>
          <a:lstStyle/>
          <a:p>
            <a:pPr marL="0" indent="0" algn="l" fontAlgn="base">
              <a:buNone/>
            </a:pPr>
            <a:endParaRPr lang="sv-SE" sz="1600" dirty="0">
              <a:latin typeface="+mj-lt"/>
            </a:endParaRPr>
          </a:p>
        </p:txBody>
      </p:sp>
      <p:sp>
        <p:nvSpPr>
          <p:cNvPr id="4" name="Platshållare för text 3">
            <a:extLst>
              <a:ext uri="{FF2B5EF4-FFF2-40B4-BE49-F238E27FC236}">
                <a16:creationId xmlns:a16="http://schemas.microsoft.com/office/drawing/2014/main" id="{381F90DA-22AB-4053-8908-D5440A42FCD8}"/>
              </a:ext>
            </a:extLst>
          </p:cNvPr>
          <p:cNvSpPr>
            <a:spLocks noGrp="1"/>
          </p:cNvSpPr>
          <p:nvPr>
            <p:ph type="body" sz="quarter" idx="14"/>
          </p:nvPr>
        </p:nvSpPr>
        <p:spPr>
          <a:xfrm>
            <a:off x="266700" y="552449"/>
            <a:ext cx="5695950" cy="5629275"/>
          </a:xfrm>
        </p:spPr>
        <p:txBody>
          <a:bodyPr/>
          <a:lstStyle/>
          <a:p>
            <a:endParaRPr lang="sv-SE" sz="1400" dirty="0"/>
          </a:p>
        </p:txBody>
      </p:sp>
      <p:sp>
        <p:nvSpPr>
          <p:cNvPr id="6" name="Platshållare för text 3">
            <a:extLst>
              <a:ext uri="{FF2B5EF4-FFF2-40B4-BE49-F238E27FC236}">
                <a16:creationId xmlns:a16="http://schemas.microsoft.com/office/drawing/2014/main" id="{83F85139-E74B-4370-AA1D-ED686D0C21F0}"/>
              </a:ext>
            </a:extLst>
          </p:cNvPr>
          <p:cNvSpPr txBox="1">
            <a:spLocks/>
          </p:cNvSpPr>
          <p:nvPr/>
        </p:nvSpPr>
        <p:spPr>
          <a:xfrm>
            <a:off x="344488" y="318349"/>
            <a:ext cx="5534024" cy="399847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ct val="0"/>
              </a:spcBef>
              <a:buFont typeface="Arial" panose="020B0604020202020204" pitchFamily="34" charset="0"/>
              <a:buNone/>
              <a:defRPr lang="sv-SE" sz="3200" kern="1200" dirty="0" smtClean="0">
                <a:solidFill>
                  <a:schemeClr val="tx1"/>
                </a:solidFill>
                <a:latin typeface="+mj-lt"/>
                <a:ea typeface="+mj-ea"/>
                <a:cs typeface="+mj-cs"/>
              </a:defRPr>
            </a:lvl1pPr>
            <a:lvl2pPr marL="460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2pPr>
            <a:lvl3pPr marL="685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4pPr>
            <a:lvl5pPr marL="11430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5pPr>
            <a:lvl6pPr marL="13716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6pPr>
            <a:lvl7pPr marL="16002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7pPr>
            <a:lvl8pPr marL="1828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8pPr>
            <a:lvl9pPr marL="2057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9pPr>
          </a:lstStyle>
          <a:p>
            <a:pPr fontAlgn="base"/>
            <a:r>
              <a:rPr lang="sv-SE" sz="1600" dirty="0"/>
              <a:t>…fortsättning Priser…</a:t>
            </a:r>
          </a:p>
          <a:p>
            <a:pPr fontAlgn="base"/>
            <a:endParaRPr lang="sv-SE" sz="2000" dirty="0">
              <a:solidFill>
                <a:srgbClr val="222222"/>
              </a:solidFill>
            </a:endParaRPr>
          </a:p>
          <a:p>
            <a:pPr algn="just"/>
            <a:r>
              <a:rPr lang="sv-SE" sz="2000" b="1" i="0" dirty="0">
                <a:effectLst/>
              </a:rPr>
              <a:t>Följande gäller avseende priser vid avrop </a:t>
            </a:r>
          </a:p>
          <a:p>
            <a:pPr algn="just"/>
            <a:r>
              <a:rPr lang="sv-SE" sz="2000" b="1" i="0" dirty="0">
                <a:effectLst/>
              </a:rPr>
              <a:t>via förnyad konkurrensutsättning:</a:t>
            </a:r>
          </a:p>
          <a:p>
            <a:pPr algn="just"/>
            <a:endParaRPr lang="sv-SE" sz="1200" i="0" dirty="0">
              <a:effectLst/>
            </a:endParaRPr>
          </a:p>
          <a:p>
            <a:pPr algn="just"/>
            <a:endParaRPr lang="sv-SE" sz="1200" dirty="0"/>
          </a:p>
          <a:p>
            <a:pPr algn="just"/>
            <a:r>
              <a:rPr lang="sv-SE" sz="1600" i="0" dirty="0">
                <a:effectLst/>
              </a:rPr>
              <a:t>Under förutsättning att </a:t>
            </a:r>
            <a:r>
              <a:rPr lang="sv-SE" sz="1600" b="1" i="0" dirty="0">
                <a:effectLst/>
              </a:rPr>
              <a:t>inga</a:t>
            </a:r>
            <a:r>
              <a:rPr lang="sv-SE" sz="1600" i="0" dirty="0">
                <a:effectLst/>
              </a:rPr>
              <a:t> nya kompetenskrav tillförs i avropet utöver Ramavtalets kravspecifikation för de i förväg fastställda kompetensnivåerna eller andra kostnadsdrivande villkor, gäller de priser som finns i Bilaga Pris som ett högsta pris (takpris). </a:t>
            </a:r>
          </a:p>
          <a:p>
            <a:pPr algn="just"/>
            <a:r>
              <a:rPr lang="sv-SE" sz="1600" i="0" dirty="0">
                <a:effectLst/>
              </a:rPr>
              <a:t>Lägre timpriser kan offereras.</a:t>
            </a:r>
          </a:p>
          <a:p>
            <a:pPr algn="just"/>
            <a:endParaRPr lang="sv-SE" sz="1600" dirty="0"/>
          </a:p>
          <a:p>
            <a:pPr algn="just"/>
            <a:endParaRPr lang="sv-SE" sz="1600" i="0" dirty="0">
              <a:effectLst/>
            </a:endParaRPr>
          </a:p>
          <a:p>
            <a:pPr algn="just"/>
            <a:endParaRPr lang="sv-SE" sz="2000" b="1" i="0" dirty="0">
              <a:effectLst/>
            </a:endParaRPr>
          </a:p>
          <a:p>
            <a:endParaRPr lang="sv-SE" sz="1400" dirty="0"/>
          </a:p>
        </p:txBody>
      </p:sp>
    </p:spTree>
    <p:extLst>
      <p:ext uri="{BB962C8B-B14F-4D97-AF65-F5344CB8AC3E}">
        <p14:creationId xmlns:p14="http://schemas.microsoft.com/office/powerpoint/2010/main" val="34902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5D70A01-BF1F-4C41-9560-F111D7F7EC6B}"/>
              </a:ext>
            </a:extLst>
          </p:cNvPr>
          <p:cNvSpPr>
            <a:spLocks noGrp="1"/>
          </p:cNvSpPr>
          <p:nvPr>
            <p:ph idx="13"/>
          </p:nvPr>
        </p:nvSpPr>
        <p:spPr>
          <a:xfrm>
            <a:off x="6505577" y="523263"/>
            <a:ext cx="5467347" cy="5781844"/>
          </a:xfrm>
        </p:spPr>
        <p:txBody>
          <a:bodyPr/>
          <a:lstStyle/>
          <a:p>
            <a:endParaRPr lang="sv-SE" b="0" i="0" dirty="0">
              <a:solidFill>
                <a:srgbClr val="222222"/>
              </a:solidFill>
              <a:effectLst/>
              <a:latin typeface="Merriweather" panose="00000500000000000000" pitchFamily="2" charset="0"/>
            </a:endParaRPr>
          </a:p>
          <a:p>
            <a:pPr marL="0" indent="0">
              <a:buNone/>
            </a:pPr>
            <a:r>
              <a:rPr lang="sv-SE" b="1" dirty="0">
                <a:solidFill>
                  <a:srgbClr val="222222"/>
                </a:solidFill>
                <a:latin typeface="+mj-lt"/>
              </a:rPr>
              <a:t>Takpris får endast överstigas vid </a:t>
            </a:r>
            <a:r>
              <a:rPr lang="sv-SE" b="1" i="1" dirty="0">
                <a:solidFill>
                  <a:srgbClr val="222222"/>
                </a:solidFill>
                <a:latin typeface="+mj-lt"/>
              </a:rPr>
              <a:t>förnyad konkurrensutsättning</a:t>
            </a:r>
            <a:r>
              <a:rPr lang="sv-SE" b="1" dirty="0">
                <a:solidFill>
                  <a:srgbClr val="222222"/>
                </a:solidFill>
                <a:latin typeface="+mj-lt"/>
              </a:rPr>
              <a:t>. Detta under förutsättning att:</a:t>
            </a:r>
          </a:p>
          <a:p>
            <a:pPr marL="0" indent="0">
              <a:buNone/>
            </a:pPr>
            <a:r>
              <a:rPr lang="sv-SE" b="0" i="0" dirty="0">
                <a:solidFill>
                  <a:srgbClr val="222222"/>
                </a:solidFill>
                <a:effectLst/>
                <a:latin typeface="+mj-lt"/>
              </a:rPr>
              <a:t>- det i avropsförfrågan </a:t>
            </a:r>
            <a:r>
              <a:rPr lang="sv-SE" b="0" i="0" u="sng" dirty="0">
                <a:solidFill>
                  <a:srgbClr val="222222"/>
                </a:solidFill>
                <a:effectLst/>
                <a:latin typeface="+mj-lt"/>
              </a:rPr>
              <a:t>gjort justeringar </a:t>
            </a:r>
            <a:r>
              <a:rPr lang="sv-SE" b="0" i="0" dirty="0">
                <a:solidFill>
                  <a:srgbClr val="222222"/>
                </a:solidFill>
                <a:effectLst/>
                <a:latin typeface="+mj-lt"/>
              </a:rPr>
              <a:t>i     allmänna villkor gällande viten, skadestånd </a:t>
            </a:r>
            <a:br>
              <a:rPr lang="sv-SE" b="0" i="0" dirty="0">
                <a:solidFill>
                  <a:srgbClr val="222222"/>
                </a:solidFill>
                <a:effectLst/>
                <a:latin typeface="+mj-lt"/>
              </a:rPr>
            </a:br>
            <a:r>
              <a:rPr lang="sv-SE" b="0" i="0" dirty="0">
                <a:solidFill>
                  <a:srgbClr val="222222"/>
                </a:solidFill>
                <a:effectLst/>
                <a:latin typeface="+mj-lt"/>
              </a:rPr>
              <a:t>och ersättningar som är </a:t>
            </a:r>
            <a:r>
              <a:rPr lang="sv-SE" b="0" i="0" u="sng" dirty="0">
                <a:solidFill>
                  <a:srgbClr val="222222"/>
                </a:solidFill>
                <a:effectLst/>
                <a:latin typeface="+mj-lt"/>
              </a:rPr>
              <a:t>kostnadsdrivande</a:t>
            </a:r>
            <a:r>
              <a:rPr lang="sv-SE" b="0" i="0" dirty="0">
                <a:solidFill>
                  <a:srgbClr val="222222"/>
                </a:solidFill>
                <a:effectLst/>
                <a:latin typeface="+mj-lt"/>
              </a:rPr>
              <a:t> för leverantören.</a:t>
            </a:r>
            <a:br>
              <a:rPr lang="sv-SE" b="0" i="0" dirty="0">
                <a:solidFill>
                  <a:srgbClr val="222222"/>
                </a:solidFill>
                <a:effectLst/>
                <a:latin typeface="+mj-lt"/>
              </a:rPr>
            </a:br>
            <a:br>
              <a:rPr lang="sv-SE" b="0" i="0" dirty="0">
                <a:solidFill>
                  <a:srgbClr val="222222"/>
                </a:solidFill>
                <a:effectLst/>
                <a:latin typeface="+mj-lt"/>
              </a:rPr>
            </a:br>
            <a:r>
              <a:rPr lang="sv-SE" b="0" i="0" dirty="0">
                <a:solidFill>
                  <a:srgbClr val="222222"/>
                </a:solidFill>
                <a:effectLst/>
                <a:latin typeface="+mj-lt"/>
              </a:rPr>
              <a:t>- det i avropsförfrågan hänvisas till mallar för </a:t>
            </a:r>
            <a:r>
              <a:rPr lang="sv-SE" b="0" i="0" u="sng" dirty="0">
                <a:solidFill>
                  <a:srgbClr val="222222"/>
                </a:solidFill>
                <a:effectLst/>
                <a:latin typeface="+mj-lt"/>
              </a:rPr>
              <a:t>säkerhetsskyddsavtal</a:t>
            </a:r>
            <a:r>
              <a:rPr lang="sv-SE" b="0" i="0" dirty="0">
                <a:solidFill>
                  <a:srgbClr val="222222"/>
                </a:solidFill>
                <a:effectLst/>
                <a:latin typeface="+mj-lt"/>
              </a:rPr>
              <a:t> och </a:t>
            </a:r>
            <a:r>
              <a:rPr lang="sv-SE" b="0" i="0" u="sng" dirty="0">
                <a:solidFill>
                  <a:srgbClr val="222222"/>
                </a:solidFill>
                <a:effectLst/>
                <a:latin typeface="+mj-lt"/>
              </a:rPr>
              <a:t>personuppgiftsbiträdesavtal</a:t>
            </a:r>
            <a:r>
              <a:rPr lang="sv-SE" b="0" i="0" dirty="0">
                <a:solidFill>
                  <a:srgbClr val="222222"/>
                </a:solidFill>
                <a:effectLst/>
                <a:latin typeface="+mj-lt"/>
              </a:rPr>
              <a:t> som </a:t>
            </a:r>
            <a:r>
              <a:rPr lang="sv-SE" b="1" i="1" dirty="0">
                <a:solidFill>
                  <a:srgbClr val="222222"/>
                </a:solidFill>
                <a:effectLst/>
                <a:latin typeface="+mj-lt"/>
              </a:rPr>
              <a:t>väsentligt</a:t>
            </a:r>
            <a:r>
              <a:rPr lang="sv-SE" b="0" i="0" dirty="0">
                <a:solidFill>
                  <a:srgbClr val="222222"/>
                </a:solidFill>
                <a:effectLst/>
                <a:latin typeface="+mj-lt"/>
              </a:rPr>
              <a:t> avviker från de mallar som finns i Ramavtalet.</a:t>
            </a:r>
            <a:br>
              <a:rPr lang="sv-SE" b="0" i="0" dirty="0">
                <a:solidFill>
                  <a:srgbClr val="222222"/>
                </a:solidFill>
                <a:effectLst/>
                <a:latin typeface="+mj-lt"/>
              </a:rPr>
            </a:br>
            <a:r>
              <a:rPr lang="sv-SE" sz="1600" b="0" i="0" dirty="0">
                <a:solidFill>
                  <a:srgbClr val="222222"/>
                </a:solidFill>
                <a:effectLst/>
                <a:latin typeface="+mj-lt"/>
              </a:rPr>
              <a:t>(Mallarna som avses är de som finns under ”Gemensamma dokument” på ramavtalens sidor på avropa.se.)</a:t>
            </a:r>
          </a:p>
          <a:p>
            <a:endParaRPr lang="sv-SE" dirty="0"/>
          </a:p>
        </p:txBody>
      </p:sp>
      <p:sp>
        <p:nvSpPr>
          <p:cNvPr id="4" name="Platshållare för text 3">
            <a:extLst>
              <a:ext uri="{FF2B5EF4-FFF2-40B4-BE49-F238E27FC236}">
                <a16:creationId xmlns:a16="http://schemas.microsoft.com/office/drawing/2014/main" id="{381F90DA-22AB-4053-8908-D5440A42FCD8}"/>
              </a:ext>
            </a:extLst>
          </p:cNvPr>
          <p:cNvSpPr>
            <a:spLocks noGrp="1"/>
          </p:cNvSpPr>
          <p:nvPr>
            <p:ph type="body" sz="quarter" idx="14"/>
          </p:nvPr>
        </p:nvSpPr>
        <p:spPr>
          <a:xfrm>
            <a:off x="428626" y="371475"/>
            <a:ext cx="5534024" cy="3252174"/>
          </a:xfrm>
        </p:spPr>
        <p:txBody>
          <a:bodyPr/>
          <a:lstStyle/>
          <a:p>
            <a:r>
              <a:rPr lang="sv-SE" sz="2000" b="1" i="0" dirty="0">
                <a:solidFill>
                  <a:srgbClr val="222222"/>
                </a:solidFill>
                <a:effectLst/>
              </a:rPr>
              <a:t>När får angivna takpriser överstigas?</a:t>
            </a:r>
          </a:p>
          <a:p>
            <a:endParaRPr lang="sv-SE" sz="1400" dirty="0"/>
          </a:p>
        </p:txBody>
      </p:sp>
      <p:sp>
        <p:nvSpPr>
          <p:cNvPr id="6" name="Platshållare för text 3">
            <a:extLst>
              <a:ext uri="{FF2B5EF4-FFF2-40B4-BE49-F238E27FC236}">
                <a16:creationId xmlns:a16="http://schemas.microsoft.com/office/drawing/2014/main" id="{E8D3F56D-232E-467A-8BB8-1F1221C67AA0}"/>
              </a:ext>
            </a:extLst>
          </p:cNvPr>
          <p:cNvSpPr txBox="1">
            <a:spLocks/>
          </p:cNvSpPr>
          <p:nvPr/>
        </p:nvSpPr>
        <p:spPr>
          <a:xfrm>
            <a:off x="344488" y="318350"/>
            <a:ext cx="5534024" cy="71035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ct val="0"/>
              </a:spcBef>
              <a:buFont typeface="Arial" panose="020B0604020202020204" pitchFamily="34" charset="0"/>
              <a:buNone/>
              <a:defRPr lang="sv-SE" sz="3200" kern="1200" dirty="0" smtClean="0">
                <a:solidFill>
                  <a:schemeClr val="tx1"/>
                </a:solidFill>
                <a:latin typeface="+mj-lt"/>
                <a:ea typeface="+mj-ea"/>
                <a:cs typeface="+mj-cs"/>
              </a:defRPr>
            </a:lvl1pPr>
            <a:lvl2pPr marL="460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2pPr>
            <a:lvl3pPr marL="685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4pPr>
            <a:lvl5pPr marL="11430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5pPr>
            <a:lvl6pPr marL="13716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6pPr>
            <a:lvl7pPr marL="16002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7pPr>
            <a:lvl8pPr marL="1828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8pPr>
            <a:lvl9pPr marL="2057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9pPr>
          </a:lstStyle>
          <a:p>
            <a:pPr fontAlgn="base"/>
            <a:r>
              <a:rPr lang="sv-SE" sz="1600"/>
              <a:t>…fortsättning Priser…</a:t>
            </a:r>
          </a:p>
          <a:p>
            <a:pPr fontAlgn="base"/>
            <a:endParaRPr lang="sv-SE" sz="1400">
              <a:solidFill>
                <a:srgbClr val="222222"/>
              </a:solidFill>
            </a:endParaRPr>
          </a:p>
          <a:p>
            <a:endParaRPr lang="sv-SE" sz="1400"/>
          </a:p>
        </p:txBody>
      </p:sp>
    </p:spTree>
    <p:extLst>
      <p:ext uri="{BB962C8B-B14F-4D97-AF65-F5344CB8AC3E}">
        <p14:creationId xmlns:p14="http://schemas.microsoft.com/office/powerpoint/2010/main" val="46280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ABF94D8-0124-4EA9-A8EE-E499D3051BD4}"/>
              </a:ext>
            </a:extLst>
          </p:cNvPr>
          <p:cNvSpPr>
            <a:spLocks noGrp="1"/>
          </p:cNvSpPr>
          <p:nvPr>
            <p:ph type="body" idx="1"/>
          </p:nvPr>
        </p:nvSpPr>
        <p:spPr>
          <a:xfrm>
            <a:off x="839788" y="423298"/>
            <a:ext cx="4818062" cy="722555"/>
          </a:xfrm>
        </p:spPr>
        <p:txBody>
          <a:bodyPr/>
          <a:lstStyle/>
          <a:p>
            <a:r>
              <a:rPr lang="sv-SE" sz="2400" b="1" dirty="0"/>
              <a:t>Särskild att beakta vid avrop</a:t>
            </a:r>
          </a:p>
        </p:txBody>
      </p:sp>
      <p:sp>
        <p:nvSpPr>
          <p:cNvPr id="3" name="Platshållare för innehåll 2">
            <a:extLst>
              <a:ext uri="{FF2B5EF4-FFF2-40B4-BE49-F238E27FC236}">
                <a16:creationId xmlns:a16="http://schemas.microsoft.com/office/drawing/2014/main" id="{471703D5-04C3-4551-B431-A27957B383D5}"/>
              </a:ext>
            </a:extLst>
          </p:cNvPr>
          <p:cNvSpPr>
            <a:spLocks noGrp="1"/>
          </p:cNvSpPr>
          <p:nvPr>
            <p:ph sz="half" idx="2"/>
          </p:nvPr>
        </p:nvSpPr>
        <p:spPr>
          <a:xfrm>
            <a:off x="619126" y="1618027"/>
            <a:ext cx="5038724" cy="4951047"/>
          </a:xfrm>
        </p:spPr>
        <p:txBody>
          <a:bodyPr/>
          <a:lstStyle/>
          <a:p>
            <a:r>
              <a:rPr lang="sv-SE" dirty="0"/>
              <a:t>Krav på leveranskapacitet i </a:t>
            </a:r>
            <a:r>
              <a:rPr lang="sv-SE" u="sng" dirty="0"/>
              <a:t>hela</a:t>
            </a:r>
            <a:r>
              <a:rPr lang="sv-SE" dirty="0"/>
              <a:t> Sverige.</a:t>
            </a:r>
          </a:p>
          <a:p>
            <a:r>
              <a:rPr lang="sv-SE" u="sng" dirty="0"/>
              <a:t>Ingen ersättning för resa </a:t>
            </a:r>
            <a:r>
              <a:rPr lang="sv-SE" dirty="0"/>
              <a:t>till och från angiven stationeringsort enligt avropet.</a:t>
            </a:r>
          </a:p>
          <a:p>
            <a:r>
              <a:rPr lang="sv-SE" u="sng" dirty="0"/>
              <a:t>Takpriser och fasta priser får aldrig överstigas.</a:t>
            </a:r>
            <a:endParaRPr lang="sv-SE" dirty="0"/>
          </a:p>
          <a:p>
            <a:r>
              <a:rPr lang="sv-SE" dirty="0"/>
              <a:t>Skyldighet att </a:t>
            </a:r>
            <a:r>
              <a:rPr lang="sv-SE" u="sng" dirty="0"/>
              <a:t>alltid besvara avrop.</a:t>
            </a:r>
          </a:p>
          <a:p>
            <a:r>
              <a:rPr lang="sv-SE" dirty="0"/>
              <a:t>Upprepade fall av uteblivna eller avböjande av avropssvar kan leda till ramavtalspåföljder.</a:t>
            </a:r>
          </a:p>
          <a:p>
            <a:pPr marL="0" indent="0">
              <a:buNone/>
            </a:pPr>
            <a:endParaRPr lang="sv-SE" dirty="0"/>
          </a:p>
        </p:txBody>
      </p:sp>
      <p:pic>
        <p:nvPicPr>
          <p:cNvPr id="8" name="Platshållare för innehåll 7" descr="Kikare som avspeglar en solnedgång och ligger på bord vid havet">
            <a:extLst>
              <a:ext uri="{FF2B5EF4-FFF2-40B4-BE49-F238E27FC236}">
                <a16:creationId xmlns:a16="http://schemas.microsoft.com/office/drawing/2014/main" id="{402FFC56-8794-47C3-9F33-34C0246CB32B}"/>
              </a:ext>
            </a:extLst>
          </p:cNvPr>
          <p:cNvPicPr>
            <a:picLocks noGrp="1" noChangeAspect="1"/>
          </p:cNvPicPr>
          <p:nvPr>
            <p:ph sz="quarter" idx="4"/>
          </p:nvPr>
        </p:nvPicPr>
        <p:blipFill>
          <a:blip r:embed="rId2"/>
          <a:stretch>
            <a:fillRect/>
          </a:stretch>
        </p:blipFill>
        <p:spPr>
          <a:xfrm>
            <a:off x="7000875" y="1398953"/>
            <a:ext cx="4655560" cy="3925522"/>
          </a:xfrm>
        </p:spPr>
      </p:pic>
    </p:spTree>
    <p:extLst>
      <p:ext uri="{BB962C8B-B14F-4D97-AF65-F5344CB8AC3E}">
        <p14:creationId xmlns:p14="http://schemas.microsoft.com/office/powerpoint/2010/main" val="77903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92E9698-3B14-492A-A6C6-C6DCCE2A7A3B}"/>
              </a:ext>
            </a:extLst>
          </p:cNvPr>
          <p:cNvSpPr>
            <a:spLocks noGrp="1"/>
          </p:cNvSpPr>
          <p:nvPr>
            <p:ph type="body" idx="1"/>
          </p:nvPr>
        </p:nvSpPr>
        <p:spPr/>
        <p:txBody>
          <a:bodyPr/>
          <a:lstStyle/>
          <a:p>
            <a:r>
              <a:rPr lang="sv-SE" sz="2800" dirty="0"/>
              <a:t>Dokument på avtalssidan på avropa.se</a:t>
            </a:r>
          </a:p>
        </p:txBody>
      </p:sp>
      <p:sp>
        <p:nvSpPr>
          <p:cNvPr id="3" name="Platshållare för innehåll 2">
            <a:extLst>
              <a:ext uri="{FF2B5EF4-FFF2-40B4-BE49-F238E27FC236}">
                <a16:creationId xmlns:a16="http://schemas.microsoft.com/office/drawing/2014/main" id="{853DB86C-8F4B-4B87-8D0A-ACDA4D5F4B2B}"/>
              </a:ext>
            </a:extLst>
          </p:cNvPr>
          <p:cNvSpPr>
            <a:spLocks noGrp="1"/>
          </p:cNvSpPr>
          <p:nvPr>
            <p:ph sz="half" idx="2"/>
          </p:nvPr>
        </p:nvSpPr>
        <p:spPr/>
        <p:txBody>
          <a:bodyPr/>
          <a:lstStyle/>
          <a:p>
            <a:endParaRPr lang="sv-SE" dirty="0"/>
          </a:p>
        </p:txBody>
      </p:sp>
      <p:sp>
        <p:nvSpPr>
          <p:cNvPr id="4" name="Platshållare för text 3">
            <a:extLst>
              <a:ext uri="{FF2B5EF4-FFF2-40B4-BE49-F238E27FC236}">
                <a16:creationId xmlns:a16="http://schemas.microsoft.com/office/drawing/2014/main" id="{47E1652C-028C-4C3F-9305-A2F16BC2C5C7}"/>
              </a:ext>
            </a:extLst>
          </p:cNvPr>
          <p:cNvSpPr>
            <a:spLocks noGrp="1"/>
          </p:cNvSpPr>
          <p:nvPr>
            <p:ph type="body" sz="quarter" idx="3"/>
          </p:nvPr>
        </p:nvSpPr>
        <p:spPr/>
        <p:txBody>
          <a:bodyPr/>
          <a:lstStyle/>
          <a:p>
            <a:endParaRPr lang="sv-SE" dirty="0"/>
          </a:p>
        </p:txBody>
      </p:sp>
      <p:sp>
        <p:nvSpPr>
          <p:cNvPr id="5" name="Platshållare för innehåll 4">
            <a:extLst>
              <a:ext uri="{FF2B5EF4-FFF2-40B4-BE49-F238E27FC236}">
                <a16:creationId xmlns:a16="http://schemas.microsoft.com/office/drawing/2014/main" id="{5BE96AC8-3C54-4C60-AB37-1A7F5F89857C}"/>
              </a:ext>
            </a:extLst>
          </p:cNvPr>
          <p:cNvSpPr>
            <a:spLocks noGrp="1"/>
          </p:cNvSpPr>
          <p:nvPr>
            <p:ph sz="quarter" idx="4"/>
          </p:nvPr>
        </p:nvSpPr>
        <p:spPr/>
        <p:txBody>
          <a:bodyPr/>
          <a:lstStyle/>
          <a:p>
            <a:endParaRPr lang="sv-SE" dirty="0"/>
          </a:p>
        </p:txBody>
      </p:sp>
      <p:pic>
        <p:nvPicPr>
          <p:cNvPr id="6" name="Platshållare för bild 5">
            <a:extLst>
              <a:ext uri="{FF2B5EF4-FFF2-40B4-BE49-F238E27FC236}">
                <a16:creationId xmlns:a16="http://schemas.microsoft.com/office/drawing/2014/main" id="{7198198C-E6F5-41C1-A4DD-AFB3FD5A59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96000" y="0"/>
            <a:ext cx="6096000" cy="6858000"/>
          </a:xfrm>
          <a:prstGeom prst="rect">
            <a:avLst/>
          </a:prstGeom>
        </p:spPr>
      </p:pic>
    </p:spTree>
    <p:extLst>
      <p:ext uri="{BB962C8B-B14F-4D97-AF65-F5344CB8AC3E}">
        <p14:creationId xmlns:p14="http://schemas.microsoft.com/office/powerpoint/2010/main" val="318471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1EAECAD-78B5-4D84-BD3B-5CDC0707C535}"/>
              </a:ext>
            </a:extLst>
          </p:cNvPr>
          <p:cNvSpPr>
            <a:spLocks noGrp="1"/>
          </p:cNvSpPr>
          <p:nvPr>
            <p:ph type="body" idx="1"/>
          </p:nvPr>
        </p:nvSpPr>
        <p:spPr>
          <a:xfrm>
            <a:off x="451961" y="185173"/>
            <a:ext cx="4356100" cy="722555"/>
          </a:xfrm>
        </p:spPr>
        <p:txBody>
          <a:bodyPr/>
          <a:lstStyle/>
          <a:p>
            <a:r>
              <a:rPr lang="sv-SE" b="1" dirty="0"/>
              <a:t>Stöddokument</a:t>
            </a:r>
          </a:p>
        </p:txBody>
      </p:sp>
      <p:sp>
        <p:nvSpPr>
          <p:cNvPr id="3" name="Platshållare för innehåll 2">
            <a:extLst>
              <a:ext uri="{FF2B5EF4-FFF2-40B4-BE49-F238E27FC236}">
                <a16:creationId xmlns:a16="http://schemas.microsoft.com/office/drawing/2014/main" id="{7837BEAE-2FD9-4982-ADDC-464014EBF250}"/>
              </a:ext>
            </a:extLst>
          </p:cNvPr>
          <p:cNvSpPr>
            <a:spLocks noGrp="1"/>
          </p:cNvSpPr>
          <p:nvPr>
            <p:ph sz="half" idx="2"/>
          </p:nvPr>
        </p:nvSpPr>
        <p:spPr>
          <a:xfrm>
            <a:off x="451961" y="907728"/>
            <a:ext cx="5539264" cy="5950272"/>
          </a:xfrm>
        </p:spPr>
        <p:txBody>
          <a:bodyPr/>
          <a:lstStyle/>
          <a:p>
            <a:pPr marL="0" indent="0">
              <a:buNone/>
            </a:pPr>
            <a:r>
              <a:rPr lang="sv-SE" b="1" dirty="0"/>
              <a:t>www.avropa.se</a:t>
            </a:r>
          </a:p>
          <a:p>
            <a:r>
              <a:rPr lang="sv-SE" b="1" dirty="0"/>
              <a:t>Vägledning</a:t>
            </a:r>
          </a:p>
          <a:p>
            <a:r>
              <a:rPr lang="sv-SE" b="1" dirty="0"/>
              <a:t>Tips på att få fler avropssvar</a:t>
            </a:r>
            <a:endParaRPr lang="sv-SE" dirty="0"/>
          </a:p>
          <a:p>
            <a:r>
              <a:rPr lang="sv-SE" b="1" dirty="0"/>
              <a:t>Exempelroller och kompetensnivåer</a:t>
            </a:r>
            <a:br>
              <a:rPr lang="sv-SE" b="1" dirty="0"/>
            </a:br>
            <a:r>
              <a:rPr lang="sv-SE" sz="1500" dirty="0"/>
              <a:t>(Beskrivning kompetenser, exempel på roller, kompetensnivåer samt vilka specificerade roller som </a:t>
            </a:r>
            <a:br>
              <a:rPr lang="sv-SE" sz="1500" dirty="0"/>
            </a:br>
            <a:r>
              <a:rPr lang="sv-SE" sz="1500" dirty="0"/>
              <a:t>kan avropas enligt Särskild fördelningsnyckel.)</a:t>
            </a:r>
          </a:p>
          <a:p>
            <a:r>
              <a:rPr lang="sv-SE" b="1" dirty="0" err="1"/>
              <a:t>Prisbilaga</a:t>
            </a:r>
            <a:r>
              <a:rPr lang="sv-SE" b="1" dirty="0"/>
              <a:t> – sammanställning Delområde X</a:t>
            </a:r>
            <a:br>
              <a:rPr lang="sv-SE" dirty="0"/>
            </a:br>
            <a:r>
              <a:rPr lang="sv-SE" sz="1500" dirty="0"/>
              <a:t>(Fasta priser, takpriser och vilka </a:t>
            </a:r>
            <a:r>
              <a:rPr lang="sv-SE" sz="1500" b="0" i="0" dirty="0">
                <a:effectLst/>
              </a:rPr>
              <a:t>specificerade roller som kan avropas enligt Särskild fördelningsnyckel.</a:t>
            </a:r>
            <a:r>
              <a:rPr lang="sv-SE" sz="1500" dirty="0"/>
              <a:t>)</a:t>
            </a:r>
          </a:p>
          <a:p>
            <a:r>
              <a:rPr lang="sv-SE" b="1" dirty="0"/>
              <a:t>Avropsblankett</a:t>
            </a:r>
            <a:br>
              <a:rPr lang="sv-SE" b="1" dirty="0"/>
            </a:br>
            <a:r>
              <a:rPr lang="sv-SE" sz="1500" dirty="0"/>
              <a:t>(Olika blanketter för avrop enligt Särskild fördelningsnyckel resp. förnyad konkurrensutsättning.)</a:t>
            </a:r>
          </a:p>
          <a:p>
            <a:r>
              <a:rPr lang="sv-SE" b="1" dirty="0"/>
              <a:t>Kravkatalog</a:t>
            </a:r>
            <a:endParaRPr lang="sv-SE" dirty="0"/>
          </a:p>
          <a:p>
            <a:r>
              <a:rPr lang="sv-SE" b="1" dirty="0"/>
              <a:t>Frågor &amp; svar</a:t>
            </a:r>
          </a:p>
          <a:p>
            <a:pPr marL="0" indent="0">
              <a:buNone/>
            </a:pPr>
            <a:endParaRPr lang="sv-SE" dirty="0"/>
          </a:p>
          <a:p>
            <a:endParaRPr lang="sv-SE" b="1" dirty="0"/>
          </a:p>
        </p:txBody>
      </p:sp>
      <p:sp>
        <p:nvSpPr>
          <p:cNvPr id="5" name="Platshållare för innehåll 4">
            <a:extLst>
              <a:ext uri="{FF2B5EF4-FFF2-40B4-BE49-F238E27FC236}">
                <a16:creationId xmlns:a16="http://schemas.microsoft.com/office/drawing/2014/main" id="{2CAB5226-148D-462E-BC22-521DAE991F96}"/>
              </a:ext>
            </a:extLst>
          </p:cNvPr>
          <p:cNvSpPr>
            <a:spLocks noGrp="1"/>
          </p:cNvSpPr>
          <p:nvPr>
            <p:ph sz="quarter" idx="4"/>
          </p:nvPr>
        </p:nvSpPr>
        <p:spPr>
          <a:xfrm>
            <a:off x="6920072" y="821453"/>
            <a:ext cx="4819966" cy="4672238"/>
          </a:xfrm>
        </p:spPr>
        <p:txBody>
          <a:bodyPr/>
          <a:lstStyle/>
          <a:p>
            <a:pPr marL="0" indent="0">
              <a:buNone/>
            </a:pPr>
            <a:r>
              <a:rPr lang="sv-SE" sz="1800" dirty="0">
                <a:effectLst/>
                <a:latin typeface="Calibri" panose="020F0502020204030204" pitchFamily="34" charset="0"/>
              </a:rPr>
              <a:t>Samtliga gemensamma dokument avseende IT-konsulttjänster finns på www.avropa.se på respektive ramavtals sida under fliken ”</a:t>
            </a:r>
            <a:r>
              <a:rPr lang="sv-SE" sz="1800" b="1" dirty="0">
                <a:effectLst/>
                <a:latin typeface="Calibri" panose="020F0502020204030204" pitchFamily="34" charset="0"/>
              </a:rPr>
              <a:t>Gemensamma dokument</a:t>
            </a:r>
            <a:r>
              <a:rPr lang="sv-SE" sz="1800" dirty="0">
                <a:effectLst/>
                <a:latin typeface="Calibri" panose="020F0502020204030204" pitchFamily="34" charset="0"/>
              </a:rPr>
              <a:t>”. </a:t>
            </a:r>
          </a:p>
          <a:p>
            <a:pPr marL="0" indent="0">
              <a:buNone/>
            </a:pPr>
            <a:r>
              <a:rPr lang="sv-SE" sz="1800" dirty="0">
                <a:latin typeface="Calibri" panose="020F0502020204030204" pitchFamily="34" charset="0"/>
              </a:rPr>
              <a:t>För ramavtalen med kombinerad avropsform: </a:t>
            </a:r>
            <a:br>
              <a:rPr lang="sv-SE" sz="1800" dirty="0">
                <a:latin typeface="Calibri" panose="020F0502020204030204" pitchFamily="34" charset="0"/>
              </a:rPr>
            </a:br>
            <a:r>
              <a:rPr lang="sv-SE" sz="1800" dirty="0">
                <a:latin typeface="Calibri" panose="020F0502020204030204" pitchFamily="34" charset="0"/>
              </a:rPr>
              <a:t>välj först avropsform på sidan för att få fram anpassade dokument för Särskild fördelningsnyckel (max 500/750 timmar) respektive Förnyad konkurrensutsättning.</a:t>
            </a:r>
          </a:p>
          <a:p>
            <a:pPr marL="0" indent="0">
              <a:buNone/>
            </a:pPr>
            <a:endParaRPr lang="sv-SE" sz="1800" dirty="0">
              <a:effectLst/>
              <a:latin typeface="Calibri" panose="020F0502020204030204" pitchFamily="34" charset="0"/>
            </a:endParaRPr>
          </a:p>
          <a:p>
            <a:pPr marL="0" indent="0">
              <a:buNone/>
            </a:pPr>
            <a:endParaRPr lang="sv-SE" sz="1800" dirty="0">
              <a:latin typeface="Calibri" panose="020F0502020204030204" pitchFamily="34" charset="0"/>
            </a:endParaRPr>
          </a:p>
        </p:txBody>
      </p:sp>
      <p:pic>
        <p:nvPicPr>
          <p:cNvPr id="10" name="Bildobjekt 9">
            <a:extLst>
              <a:ext uri="{FF2B5EF4-FFF2-40B4-BE49-F238E27FC236}">
                <a16:creationId xmlns:a16="http://schemas.microsoft.com/office/drawing/2014/main" id="{82710AA7-913D-4AB8-BC21-2232765D0F2D}"/>
              </a:ext>
            </a:extLst>
          </p:cNvPr>
          <p:cNvPicPr>
            <a:picLocks noChangeAspect="1"/>
          </p:cNvPicPr>
          <p:nvPr/>
        </p:nvPicPr>
        <p:blipFill>
          <a:blip r:embed="rId2"/>
          <a:stretch>
            <a:fillRect/>
          </a:stretch>
        </p:blipFill>
        <p:spPr>
          <a:xfrm>
            <a:off x="6920072" y="4305300"/>
            <a:ext cx="5105400" cy="2019300"/>
          </a:xfrm>
          <a:prstGeom prst="rect">
            <a:avLst/>
          </a:prstGeom>
        </p:spPr>
      </p:pic>
    </p:spTree>
    <p:extLst>
      <p:ext uri="{BB962C8B-B14F-4D97-AF65-F5344CB8AC3E}">
        <p14:creationId xmlns:p14="http://schemas.microsoft.com/office/powerpoint/2010/main" val="22153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1A196D-7F4E-F040-62AB-462FD2628D26}"/>
              </a:ext>
            </a:extLst>
          </p:cNvPr>
          <p:cNvSpPr>
            <a:spLocks noGrp="1"/>
          </p:cNvSpPr>
          <p:nvPr>
            <p:ph type="title"/>
          </p:nvPr>
        </p:nvSpPr>
        <p:spPr/>
        <p:txBody>
          <a:bodyPr/>
          <a:lstStyle/>
          <a:p>
            <a:r>
              <a:rPr lang="sv-SE" dirty="0"/>
              <a:t>Externa frågor från deltagarna</a:t>
            </a:r>
            <a:br>
              <a:rPr lang="sv-SE" dirty="0"/>
            </a:br>
            <a:br>
              <a:rPr lang="sv-SE" dirty="0"/>
            </a:br>
            <a:endParaRPr lang="sv-SE" dirty="0"/>
          </a:p>
        </p:txBody>
      </p:sp>
      <p:sp>
        <p:nvSpPr>
          <p:cNvPr id="3" name="Platshållare för bild 2">
            <a:extLst>
              <a:ext uri="{FF2B5EF4-FFF2-40B4-BE49-F238E27FC236}">
                <a16:creationId xmlns:a16="http://schemas.microsoft.com/office/drawing/2014/main" id="{1ED3C3E2-C122-033C-9EB2-0E21E980229A}"/>
              </a:ext>
            </a:extLst>
          </p:cNvPr>
          <p:cNvSpPr>
            <a:spLocks noGrp="1"/>
          </p:cNvSpPr>
          <p:nvPr>
            <p:ph type="pic" sz="quarter" idx="13"/>
          </p:nvPr>
        </p:nvSpPr>
        <p:spPr/>
      </p:sp>
    </p:spTree>
    <p:extLst>
      <p:ext uri="{BB962C8B-B14F-4D97-AF65-F5344CB8AC3E}">
        <p14:creationId xmlns:p14="http://schemas.microsoft.com/office/powerpoint/2010/main" val="229294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D4A2115-867D-4027-8209-84AA77EDF2B7}"/>
              </a:ext>
            </a:extLst>
          </p:cNvPr>
          <p:cNvSpPr>
            <a:spLocks noGrp="1"/>
          </p:cNvSpPr>
          <p:nvPr>
            <p:ph type="title"/>
          </p:nvPr>
        </p:nvSpPr>
        <p:spPr>
          <a:xfrm>
            <a:off x="848656" y="2889680"/>
            <a:ext cx="4923493" cy="1090612"/>
          </a:xfrm>
        </p:spPr>
        <p:txBody>
          <a:bodyPr/>
          <a:lstStyle/>
          <a:p>
            <a:r>
              <a:rPr lang="sv-SE" dirty="0"/>
              <a:t>Övertidsersättning?</a:t>
            </a:r>
          </a:p>
        </p:txBody>
      </p:sp>
      <p:sp>
        <p:nvSpPr>
          <p:cNvPr id="7" name="Platshållare för bild 6">
            <a:extLst>
              <a:ext uri="{FF2B5EF4-FFF2-40B4-BE49-F238E27FC236}">
                <a16:creationId xmlns:a16="http://schemas.microsoft.com/office/drawing/2014/main" id="{87C89C92-590F-46D9-BCF9-1809DDA1A232}"/>
              </a:ext>
            </a:extLst>
          </p:cNvPr>
          <p:cNvSpPr>
            <a:spLocks noGrp="1"/>
          </p:cNvSpPr>
          <p:nvPr>
            <p:ph type="pic" sz="quarter" idx="13"/>
          </p:nvPr>
        </p:nvSpPr>
        <p:spPr/>
      </p:sp>
      <p:sp>
        <p:nvSpPr>
          <p:cNvPr id="3" name="textruta 2">
            <a:extLst>
              <a:ext uri="{FF2B5EF4-FFF2-40B4-BE49-F238E27FC236}">
                <a16:creationId xmlns:a16="http://schemas.microsoft.com/office/drawing/2014/main" id="{AFFAD86E-0305-F387-C1FD-05C44EA2FD58}"/>
              </a:ext>
            </a:extLst>
          </p:cNvPr>
          <p:cNvSpPr txBox="1"/>
          <p:nvPr/>
        </p:nvSpPr>
        <p:spPr>
          <a:xfrm>
            <a:off x="6186488" y="1904643"/>
            <a:ext cx="6143624" cy="4801314"/>
          </a:xfrm>
          <a:prstGeom prst="rect">
            <a:avLst/>
          </a:prstGeom>
          <a:noFill/>
        </p:spPr>
        <p:txBody>
          <a:bodyPr wrap="square">
            <a:spAutoFit/>
          </a:bodyPr>
          <a:lstStyle/>
          <a:p>
            <a:pPr algn="l"/>
            <a:r>
              <a:rPr lang="sv-SE" sz="1800" b="0" i="0" u="none" strike="noStrike" baseline="0" dirty="0">
                <a:latin typeface="ArialMT"/>
              </a:rPr>
              <a:t>Ersättningar såsom övertidsersättning, ersättning för jour och beredskap och extra ersättning för arbete</a:t>
            </a:r>
          </a:p>
          <a:p>
            <a:pPr algn="l"/>
            <a:r>
              <a:rPr lang="sv-SE" sz="1800" b="0" i="0" u="none" strike="noStrike" baseline="0" dirty="0">
                <a:latin typeface="ArialMT"/>
              </a:rPr>
              <a:t>under obekväm arbetstid </a:t>
            </a:r>
            <a:r>
              <a:rPr lang="sv-SE" sz="1800" b="0" i="0" u="sng" strike="noStrike" baseline="0" dirty="0">
                <a:latin typeface="ArialMT"/>
              </a:rPr>
              <a:t>utgår endast under förutsättning att Parterna överenskommit om detta</a:t>
            </a:r>
            <a:r>
              <a:rPr lang="sv-SE" sz="1800" b="0" i="0" u="none" strike="noStrike" baseline="0" dirty="0">
                <a:latin typeface="ArialMT"/>
              </a:rPr>
              <a:t>. Om</a:t>
            </a:r>
          </a:p>
          <a:p>
            <a:pPr algn="l"/>
            <a:r>
              <a:rPr lang="sv-SE" sz="1800" b="0" i="0" u="none" strike="noStrike" baseline="0" dirty="0">
                <a:latin typeface="ArialMT"/>
              </a:rPr>
              <a:t>Parterna har överenskommits att övertidsersättning vid beordrad övertid ska utgå, </a:t>
            </a:r>
            <a:r>
              <a:rPr lang="sv-SE" sz="1800" b="0" i="0" u="sng" strike="noStrike" baseline="0" dirty="0">
                <a:latin typeface="ArialMT"/>
              </a:rPr>
              <a:t>men inte</a:t>
            </a:r>
          </a:p>
          <a:p>
            <a:pPr algn="l"/>
            <a:r>
              <a:rPr lang="sv-SE" sz="1800" b="0" i="0" u="sng" strike="noStrike" baseline="0" dirty="0">
                <a:latin typeface="ArialMT"/>
              </a:rPr>
              <a:t>överenskommits om ersättningens storlek</a:t>
            </a:r>
            <a:r>
              <a:rPr lang="sv-SE" sz="1800" b="0" i="0" u="none" strike="noStrike" baseline="0" dirty="0">
                <a:latin typeface="ArialMT"/>
              </a:rPr>
              <a:t>, gäller att Ramavtalsleverantören har rätt att fakturera 150 %</a:t>
            </a:r>
          </a:p>
          <a:p>
            <a:pPr algn="l"/>
            <a:r>
              <a:rPr lang="sv-SE" sz="1800" b="0" i="0" u="none" strike="noStrike" baseline="0" dirty="0">
                <a:latin typeface="ArialMT"/>
              </a:rPr>
              <a:t>av timpriset för enkel övertid och 200 % av timpriset för kvalificerad övertid. Med kvalificerad övertid</a:t>
            </a:r>
          </a:p>
          <a:p>
            <a:pPr algn="l"/>
            <a:r>
              <a:rPr lang="sv-SE" sz="1800" b="0" i="0" u="none" strike="noStrike" baseline="0" dirty="0">
                <a:latin typeface="ArialMT"/>
              </a:rPr>
              <a:t>avses arbete som utförs på vardagar mellan kl. 22.00 och kl. 06.00 kl. samt mellan kl. 19.00 på fredag</a:t>
            </a:r>
          </a:p>
          <a:p>
            <a:pPr algn="l"/>
            <a:r>
              <a:rPr lang="sv-SE" sz="1800" b="0" i="0" u="none" strike="noStrike" baseline="0" dirty="0">
                <a:latin typeface="ArialMT"/>
              </a:rPr>
              <a:t>och kl. 07.00 på måndag. Med enkel övertid avses arbete som utförs utanför normal arbetstid men inte</a:t>
            </a:r>
          </a:p>
          <a:p>
            <a:pPr algn="l"/>
            <a:r>
              <a:rPr lang="sv-SE" sz="1800" b="0" i="0" u="none" strike="noStrike" baseline="0" dirty="0">
                <a:latin typeface="ArialMT"/>
              </a:rPr>
              <a:t>inom tid som avser kvalificerad övertid. Normal arbetstid, om inget annat har överenskommits mellan</a:t>
            </a:r>
          </a:p>
          <a:p>
            <a:pPr algn="l"/>
            <a:r>
              <a:rPr lang="sv-SE" sz="1800" b="0" i="0" u="none" strike="noStrike" baseline="0" dirty="0">
                <a:latin typeface="ArialMT"/>
              </a:rPr>
              <a:t>Parterna, är vardagar mellan kl. 08.00 och kl. 17.00.</a:t>
            </a:r>
            <a:endParaRPr lang="sv-SE" dirty="0"/>
          </a:p>
        </p:txBody>
      </p:sp>
      <p:sp>
        <p:nvSpPr>
          <p:cNvPr id="4" name="textruta 3">
            <a:extLst>
              <a:ext uri="{FF2B5EF4-FFF2-40B4-BE49-F238E27FC236}">
                <a16:creationId xmlns:a16="http://schemas.microsoft.com/office/drawing/2014/main" id="{89BD3060-A3D4-283D-7D2A-E68B087D39E2}"/>
              </a:ext>
            </a:extLst>
          </p:cNvPr>
          <p:cNvSpPr txBox="1"/>
          <p:nvPr/>
        </p:nvSpPr>
        <p:spPr>
          <a:xfrm>
            <a:off x="6191250" y="733425"/>
            <a:ext cx="5734050" cy="461665"/>
          </a:xfrm>
          <a:prstGeom prst="rect">
            <a:avLst/>
          </a:prstGeom>
          <a:noFill/>
        </p:spPr>
        <p:txBody>
          <a:bodyPr wrap="square" rtlCol="0">
            <a:spAutoFit/>
          </a:bodyPr>
          <a:lstStyle/>
          <a:p>
            <a:r>
              <a:rPr lang="sv-SE" sz="2400" dirty="0"/>
              <a:t>Allmänna villkor p.10.9 - Ersättning</a:t>
            </a:r>
          </a:p>
        </p:txBody>
      </p:sp>
    </p:spTree>
    <p:extLst>
      <p:ext uri="{BB962C8B-B14F-4D97-AF65-F5344CB8AC3E}">
        <p14:creationId xmlns:p14="http://schemas.microsoft.com/office/powerpoint/2010/main" val="333255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ED9C7-50E0-AF59-CDF9-7DC0FCE9C6C8}"/>
              </a:ext>
            </a:extLst>
          </p:cNvPr>
          <p:cNvSpPr>
            <a:spLocks noGrp="1"/>
          </p:cNvSpPr>
          <p:nvPr>
            <p:ph type="title"/>
          </p:nvPr>
        </p:nvSpPr>
        <p:spPr>
          <a:xfrm>
            <a:off x="848656" y="2889680"/>
            <a:ext cx="4809193" cy="1090612"/>
          </a:xfrm>
        </p:spPr>
        <p:txBody>
          <a:bodyPr/>
          <a:lstStyle/>
          <a:p>
            <a:r>
              <a:rPr lang="sv-SE" dirty="0"/>
              <a:t>I vilket ramavtal avropas                     IT-säkerhetskonsulter?</a:t>
            </a:r>
          </a:p>
        </p:txBody>
      </p:sp>
      <p:sp>
        <p:nvSpPr>
          <p:cNvPr id="3" name="Platshållare för bild 2">
            <a:extLst>
              <a:ext uri="{FF2B5EF4-FFF2-40B4-BE49-F238E27FC236}">
                <a16:creationId xmlns:a16="http://schemas.microsoft.com/office/drawing/2014/main" id="{B8AAFA7C-1289-A07E-A531-CEA0A4CB67C2}"/>
              </a:ext>
            </a:extLst>
          </p:cNvPr>
          <p:cNvSpPr>
            <a:spLocks noGrp="1"/>
          </p:cNvSpPr>
          <p:nvPr>
            <p:ph type="pic" sz="quarter" idx="13"/>
          </p:nvPr>
        </p:nvSpPr>
        <p:spPr/>
      </p:sp>
      <p:sp>
        <p:nvSpPr>
          <p:cNvPr id="4" name="textruta 3">
            <a:extLst>
              <a:ext uri="{FF2B5EF4-FFF2-40B4-BE49-F238E27FC236}">
                <a16:creationId xmlns:a16="http://schemas.microsoft.com/office/drawing/2014/main" id="{F8317C73-758A-B879-C228-FF0B2EE7CC12}"/>
              </a:ext>
            </a:extLst>
          </p:cNvPr>
          <p:cNvSpPr txBox="1"/>
          <p:nvPr/>
        </p:nvSpPr>
        <p:spPr>
          <a:xfrm>
            <a:off x="6243637" y="340548"/>
            <a:ext cx="5843588" cy="707886"/>
          </a:xfrm>
          <a:prstGeom prst="rect">
            <a:avLst/>
          </a:prstGeom>
          <a:noFill/>
        </p:spPr>
        <p:txBody>
          <a:bodyPr wrap="square" rtlCol="0">
            <a:spAutoFit/>
          </a:bodyPr>
          <a:lstStyle/>
          <a:p>
            <a:r>
              <a:rPr lang="sv-SE" sz="2000" dirty="0"/>
              <a:t>Ramavtal AO3 – Säkerhet i It och IT-projekt +   AO5 -  IT-konsultlösningar</a:t>
            </a:r>
          </a:p>
        </p:txBody>
      </p:sp>
      <p:sp>
        <p:nvSpPr>
          <p:cNvPr id="5" name="textruta 4">
            <a:extLst>
              <a:ext uri="{FF2B5EF4-FFF2-40B4-BE49-F238E27FC236}">
                <a16:creationId xmlns:a16="http://schemas.microsoft.com/office/drawing/2014/main" id="{7C1BF344-5079-5D3A-14E0-8D7819FD2565}"/>
              </a:ext>
            </a:extLst>
          </p:cNvPr>
          <p:cNvSpPr txBox="1"/>
          <p:nvPr/>
        </p:nvSpPr>
        <p:spPr>
          <a:xfrm>
            <a:off x="6096000" y="1295533"/>
            <a:ext cx="5991225" cy="4247317"/>
          </a:xfrm>
          <a:prstGeom prst="rect">
            <a:avLst/>
          </a:prstGeom>
          <a:noFill/>
        </p:spPr>
        <p:txBody>
          <a:bodyPr wrap="square" rtlCol="0">
            <a:spAutoFit/>
          </a:bodyPr>
          <a:lstStyle/>
          <a:p>
            <a:r>
              <a:rPr lang="sv-SE" sz="1800" b="1" i="0" u="none" strike="noStrike" baseline="0" dirty="0">
                <a:solidFill>
                  <a:srgbClr val="000000"/>
                </a:solidFill>
                <a:latin typeface="Franklin Gothic Book" panose="020B0503020102020204" pitchFamily="34" charset="0"/>
              </a:rPr>
              <a:t>IT-säkerhet </a:t>
            </a:r>
          </a:p>
          <a:p>
            <a:r>
              <a:rPr lang="sv-SE" sz="1800" b="0" i="0" u="none" strike="noStrike" baseline="0" dirty="0">
                <a:solidFill>
                  <a:srgbClr val="000000"/>
                </a:solidFill>
                <a:latin typeface="Century Schoolbook" panose="02040604050505020304" pitchFamily="18" charset="0"/>
              </a:rPr>
              <a:t>Omfattar konsulttjänster inom IT-säkerhet med inriktning på utveckling och förvaltning av verksamhetens IT-infrastruktur och system samt införande av tekniska säkerhetslösningar inom olika områden. Området omfattar även exempelvis utformning av metoder för kontinuerligt informationssäkerhetsarbete, identitetshantering, framtagning av metoder och modeller för riskanalys och värdering av informationstillgångar, kodgranskning, utbildning och information av medarbetare, anpassning och implementering av säkerhetslösningar m.m. Konsultstöd vid utredning av GDPR-frågors påverkan på befintliga och nyutveckling av IT-lösningar kan ingå. </a:t>
            </a:r>
            <a:endParaRPr lang="sv-SE" dirty="0"/>
          </a:p>
        </p:txBody>
      </p:sp>
      <p:sp>
        <p:nvSpPr>
          <p:cNvPr id="6" name="textruta 5">
            <a:extLst>
              <a:ext uri="{FF2B5EF4-FFF2-40B4-BE49-F238E27FC236}">
                <a16:creationId xmlns:a16="http://schemas.microsoft.com/office/drawing/2014/main" id="{206E4EB9-51CB-82C7-E2F5-8A128D10A8D4}"/>
              </a:ext>
            </a:extLst>
          </p:cNvPr>
          <p:cNvSpPr txBox="1"/>
          <p:nvPr/>
        </p:nvSpPr>
        <p:spPr>
          <a:xfrm>
            <a:off x="6096000" y="5738760"/>
            <a:ext cx="5805488" cy="923330"/>
          </a:xfrm>
          <a:prstGeom prst="rect">
            <a:avLst/>
          </a:prstGeom>
          <a:noFill/>
        </p:spPr>
        <p:txBody>
          <a:bodyPr wrap="square" rtlCol="0">
            <a:spAutoFit/>
          </a:bodyPr>
          <a:lstStyle/>
          <a:p>
            <a:pPr marL="342900" indent="-342900">
              <a:buAutoNum type="arabicPeriod"/>
            </a:pPr>
            <a:r>
              <a:rPr lang="sv-SE" sz="1800" b="0" i="0" u="none" strike="noStrike" baseline="0" dirty="0">
                <a:solidFill>
                  <a:srgbClr val="000000"/>
                </a:solidFill>
                <a:latin typeface="Franklin Gothic Book" panose="020B0503020102020204" pitchFamily="34" charset="0"/>
              </a:rPr>
              <a:t>Informationssäkerhetsexpertis </a:t>
            </a:r>
          </a:p>
          <a:p>
            <a:pPr marL="342900" indent="-342900">
              <a:buAutoNum type="arabicPeriod"/>
            </a:pPr>
            <a:r>
              <a:rPr lang="sv-SE" sz="1800" b="0" i="0" u="none" strike="noStrike" baseline="0" dirty="0">
                <a:solidFill>
                  <a:srgbClr val="000000"/>
                </a:solidFill>
                <a:latin typeface="Franklin Gothic Book" panose="020B0503020102020204" pitchFamily="34" charset="0"/>
              </a:rPr>
              <a:t>IT-säkerhetsanalys/IT-säkerhetsstrategi </a:t>
            </a:r>
          </a:p>
          <a:p>
            <a:pPr marL="342900" indent="-342900">
              <a:buAutoNum type="arabicPeriod"/>
            </a:pPr>
            <a:r>
              <a:rPr lang="sv-SE" sz="1800" b="0" i="0" u="none" strike="noStrike" baseline="0" dirty="0">
                <a:solidFill>
                  <a:srgbClr val="000000"/>
                </a:solidFill>
                <a:latin typeface="Franklin Gothic Book" panose="020B0503020102020204" pitchFamily="34" charset="0"/>
              </a:rPr>
              <a:t>IT-säkerhetsteknik </a:t>
            </a:r>
            <a:endParaRPr lang="sv-SE" dirty="0"/>
          </a:p>
        </p:txBody>
      </p:sp>
    </p:spTree>
    <p:extLst>
      <p:ext uri="{BB962C8B-B14F-4D97-AF65-F5344CB8AC3E}">
        <p14:creationId xmlns:p14="http://schemas.microsoft.com/office/powerpoint/2010/main" val="204417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011886-4990-955E-17E9-24EE10312169}"/>
              </a:ext>
            </a:extLst>
          </p:cNvPr>
          <p:cNvSpPr>
            <a:spLocks noGrp="1"/>
          </p:cNvSpPr>
          <p:nvPr>
            <p:ph type="title"/>
          </p:nvPr>
        </p:nvSpPr>
        <p:spPr>
          <a:xfrm>
            <a:off x="848657" y="2889680"/>
            <a:ext cx="4590118" cy="1090612"/>
          </a:xfrm>
        </p:spPr>
        <p:txBody>
          <a:bodyPr/>
          <a:lstStyle/>
          <a:p>
            <a:r>
              <a:rPr lang="sv-SE" dirty="0"/>
              <a:t>Avrop av en grupp av konsulter(team)? Vilket ramavtal ska användas? Hur ska man tänka?</a:t>
            </a:r>
          </a:p>
        </p:txBody>
      </p:sp>
      <p:sp>
        <p:nvSpPr>
          <p:cNvPr id="3" name="Platshållare för bild 2">
            <a:extLst>
              <a:ext uri="{FF2B5EF4-FFF2-40B4-BE49-F238E27FC236}">
                <a16:creationId xmlns:a16="http://schemas.microsoft.com/office/drawing/2014/main" id="{8BAFAD12-983B-B36E-BA5E-73D3F61104A9}"/>
              </a:ext>
            </a:extLst>
          </p:cNvPr>
          <p:cNvSpPr>
            <a:spLocks noGrp="1"/>
          </p:cNvSpPr>
          <p:nvPr>
            <p:ph type="pic" sz="quarter" idx="13"/>
          </p:nvPr>
        </p:nvSpPr>
        <p:spPr/>
      </p:sp>
      <p:sp>
        <p:nvSpPr>
          <p:cNvPr id="4" name="textruta 3">
            <a:extLst>
              <a:ext uri="{FF2B5EF4-FFF2-40B4-BE49-F238E27FC236}">
                <a16:creationId xmlns:a16="http://schemas.microsoft.com/office/drawing/2014/main" id="{662B14F0-6D9E-C939-ECC0-B021F86E2CD2}"/>
              </a:ext>
            </a:extLst>
          </p:cNvPr>
          <p:cNvSpPr txBox="1"/>
          <p:nvPr/>
        </p:nvSpPr>
        <p:spPr>
          <a:xfrm>
            <a:off x="6181725" y="638175"/>
            <a:ext cx="5495925" cy="4801314"/>
          </a:xfrm>
          <a:prstGeom prst="rect">
            <a:avLst/>
          </a:prstGeom>
          <a:noFill/>
        </p:spPr>
        <p:txBody>
          <a:bodyPr wrap="square" rtlCol="0">
            <a:spAutoFit/>
          </a:bodyPr>
          <a:lstStyle/>
          <a:p>
            <a:pPr marL="342900" indent="-342900">
              <a:buFont typeface="+mj-lt"/>
              <a:buAutoNum type="arabicPeriod"/>
            </a:pPr>
            <a:r>
              <a:rPr lang="sv-SE" dirty="0"/>
              <a:t>Behovet avgör vilket ramavtal som bäst uppfyller behovet.</a:t>
            </a:r>
          </a:p>
          <a:p>
            <a:pPr marL="342900" indent="-342900">
              <a:buFont typeface="+mj-lt"/>
              <a:buAutoNum type="arabicPeriod"/>
            </a:pPr>
            <a:r>
              <a:rPr lang="sv-SE" dirty="0"/>
              <a:t>Begreppet Teams används inte i ramavtalet ITK. Går dock att avropa flera konsulter-grupp - i samma avrop</a:t>
            </a:r>
          </a:p>
          <a:p>
            <a:pPr marL="342900" indent="-342900">
              <a:buFont typeface="+mj-lt"/>
              <a:buAutoNum type="arabicPeriod"/>
            </a:pPr>
            <a:r>
              <a:rPr lang="sv-SE" dirty="0"/>
              <a:t>Delområdena AO1 – AO4</a:t>
            </a:r>
          </a:p>
          <a:p>
            <a:endParaRPr lang="sv-SE" dirty="0"/>
          </a:p>
          <a:p>
            <a:r>
              <a:rPr lang="sv-SE" dirty="0"/>
              <a:t>Ramavtal med (specialist)kompetens inom ett särskilt delområde, ex AO2  Ledning av IT-projekt</a:t>
            </a:r>
          </a:p>
          <a:p>
            <a:endParaRPr lang="sv-SE" dirty="0"/>
          </a:p>
          <a:p>
            <a:r>
              <a:rPr lang="sv-SE" dirty="0"/>
              <a:t>4. Delområde AO5- IT-konsultlösningar</a:t>
            </a:r>
          </a:p>
          <a:p>
            <a:endParaRPr lang="sv-SE" dirty="0"/>
          </a:p>
          <a:p>
            <a:r>
              <a:rPr lang="sv-SE" dirty="0"/>
              <a:t>Ramavtal när behovet är kompetenser från flera delområden AO1-AO4.</a:t>
            </a:r>
          </a:p>
          <a:p>
            <a:r>
              <a:rPr lang="sv-SE" dirty="0"/>
              <a:t>Avrop måste omfatta Minst två roller(konsulter) från två olika delområden! </a:t>
            </a:r>
          </a:p>
        </p:txBody>
      </p:sp>
    </p:spTree>
    <p:extLst>
      <p:ext uri="{BB962C8B-B14F-4D97-AF65-F5344CB8AC3E}">
        <p14:creationId xmlns:p14="http://schemas.microsoft.com/office/powerpoint/2010/main" val="247125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8C86A21-3206-40F5-B70B-06A7079AA97B}"/>
              </a:ext>
            </a:extLst>
          </p:cNvPr>
          <p:cNvSpPr>
            <a:spLocks noGrp="1"/>
          </p:cNvSpPr>
          <p:nvPr>
            <p:ph idx="13"/>
          </p:nvPr>
        </p:nvSpPr>
        <p:spPr>
          <a:xfrm>
            <a:off x="6457492" y="1016000"/>
            <a:ext cx="5424406" cy="5270500"/>
          </a:xfrm>
        </p:spPr>
        <p:txBody>
          <a:bodyPr/>
          <a:lstStyle/>
          <a:p>
            <a:pPr marL="342900" indent="-342900">
              <a:buClr>
                <a:srgbClr val="297189"/>
              </a:buClr>
            </a:pPr>
            <a:r>
              <a:rPr lang="sv-SE" sz="1800" dirty="0">
                <a:latin typeface="Merriweather Sans" panose="00000500000000000000" pitchFamily="2" charset="0"/>
              </a:rPr>
              <a:t>Erik Baggström, ramavtalsansvarig</a:t>
            </a:r>
            <a:br>
              <a:rPr lang="sv-SE" sz="1800" dirty="0">
                <a:latin typeface="Merriweather Sans" panose="00000500000000000000" pitchFamily="2" charset="0"/>
              </a:rPr>
            </a:br>
            <a:r>
              <a:rPr lang="sv-SE" sz="1800" dirty="0">
                <a:latin typeface="Merriweather Sans" panose="00000500000000000000" pitchFamily="2" charset="0"/>
              </a:rPr>
              <a:t>08-700 06 51 </a:t>
            </a:r>
            <a:r>
              <a:rPr lang="sv-SE" sz="1800" u="sng" dirty="0">
                <a:latin typeface="Merriweather Sans" panose="00000500000000000000" pitchFamily="2" charset="0"/>
                <a:hlinkClick r:id="rId3"/>
              </a:rPr>
              <a:t>erik.baggstrom</a:t>
            </a:r>
            <a:r>
              <a:rPr lang="sv-SE" sz="1800" dirty="0">
                <a:latin typeface="Merriweather Sans" panose="00000500000000000000" pitchFamily="2" charset="0"/>
                <a:hlinkClick r:id="rId3"/>
              </a:rPr>
              <a:t>@kammarkollegiet.se</a:t>
            </a:r>
            <a:endParaRPr lang="sv-SE" sz="1800" dirty="0">
              <a:latin typeface="Merriweather Sans" panose="00000500000000000000" pitchFamily="2" charset="0"/>
            </a:endParaRPr>
          </a:p>
          <a:p>
            <a:pPr marL="0" indent="0">
              <a:buClr>
                <a:srgbClr val="297189"/>
              </a:buClr>
              <a:buNone/>
            </a:pPr>
            <a:endParaRPr lang="sv-SE" sz="1800" dirty="0">
              <a:latin typeface="Merriweather Sans" panose="00000500000000000000" pitchFamily="2" charset="0"/>
            </a:endParaRPr>
          </a:p>
          <a:p>
            <a:pPr marL="342900" indent="-342900">
              <a:buClr>
                <a:srgbClr val="297189"/>
              </a:buClr>
            </a:pPr>
            <a:r>
              <a:rPr lang="sv-SE" sz="1800" dirty="0">
                <a:latin typeface="Merriweather Sans" panose="00000500000000000000" pitchFamily="2" charset="0"/>
              </a:rPr>
              <a:t>Mikael Larsson, biträdande ramavtalsansvarig</a:t>
            </a:r>
            <a:r>
              <a:rPr lang="sv-SE" sz="1800" dirty="0">
                <a:latin typeface="Merriweather Sans" panose="00000500000000000000" pitchFamily="2" charset="0"/>
                <a:hlinkClick r:id="rId4"/>
              </a:rPr>
              <a:t> mikael.larsson@kammarkollegiet.se</a:t>
            </a:r>
            <a:r>
              <a:rPr lang="sv-SE" sz="1800" dirty="0">
                <a:latin typeface="Merriweather Sans" panose="00000500000000000000" pitchFamily="2" charset="0"/>
              </a:rPr>
              <a:t>	</a:t>
            </a:r>
          </a:p>
          <a:p>
            <a:pPr marL="342900" indent="-342900">
              <a:buClr>
                <a:srgbClr val="297189"/>
              </a:buClr>
            </a:pPr>
            <a:r>
              <a:rPr lang="sv-SE" sz="1800" dirty="0">
                <a:latin typeface="Merriweather Sans" panose="00000500000000000000" pitchFamily="2" charset="0"/>
              </a:rPr>
              <a:t>Susan Hedberg, biträdande ramavtalsansvarig</a:t>
            </a:r>
            <a:br>
              <a:rPr lang="sv-SE" sz="1800" dirty="0">
                <a:latin typeface="Merriweather Sans" panose="00000500000000000000" pitchFamily="2" charset="0"/>
              </a:rPr>
            </a:br>
            <a:r>
              <a:rPr lang="sv-SE" sz="1800" dirty="0">
                <a:latin typeface="Merriweather Sans" panose="00000500000000000000" pitchFamily="2" charset="0"/>
                <a:hlinkClick r:id="rId5"/>
              </a:rPr>
              <a:t>susan.hedberg@kammarkollegiet.se</a:t>
            </a:r>
            <a:r>
              <a:rPr lang="sv-SE" sz="1800" dirty="0">
                <a:latin typeface="Merriweather Sans" panose="00000500000000000000" pitchFamily="2" charset="0"/>
              </a:rPr>
              <a:t> </a:t>
            </a:r>
          </a:p>
          <a:p>
            <a:pPr marL="0" indent="0">
              <a:buClr>
                <a:srgbClr val="297189"/>
              </a:buClr>
              <a:buNone/>
            </a:pPr>
            <a:endParaRPr lang="sv-SE" altLang="sv-SE" sz="1800" dirty="0">
              <a:cs typeface="Arial" charset="0"/>
            </a:endParaRPr>
          </a:p>
          <a:p>
            <a:pPr marL="342900" indent="-342900">
              <a:buClr>
                <a:srgbClr val="297189"/>
              </a:buClr>
            </a:pPr>
            <a:r>
              <a:rPr lang="sv-SE" altLang="sv-SE" sz="1600" dirty="0">
                <a:cs typeface="Arial" charset="0"/>
              </a:rPr>
              <a:t>För information om Statens inköpscentrals ramavtal, se </a:t>
            </a:r>
            <a:r>
              <a:rPr lang="sv-SE" altLang="sv-SE" sz="1600" dirty="0">
                <a:cs typeface="Arial" charset="0"/>
                <a:hlinkClick r:id="rId6"/>
              </a:rPr>
              <a:t>www.avropa.se</a:t>
            </a:r>
            <a:r>
              <a:rPr lang="sv-SE" altLang="sv-SE" sz="1600" dirty="0">
                <a:cs typeface="Arial" charset="0"/>
              </a:rPr>
              <a:t> eller kontakta ramavtalsservice vid frågor av allmän karaktär, </a:t>
            </a:r>
            <a:r>
              <a:rPr lang="sv-SE" altLang="sv-SE" sz="1600" dirty="0">
                <a:cs typeface="Arial" charset="0"/>
                <a:hlinkClick r:id="rId7"/>
              </a:rPr>
              <a:t>ramavtalsservice@kammarkollegiet.se</a:t>
            </a:r>
            <a:r>
              <a:rPr lang="sv-SE" altLang="sv-SE" sz="1600" dirty="0">
                <a:cs typeface="Arial" charset="0"/>
              </a:rPr>
              <a:t>  </a:t>
            </a:r>
            <a:br>
              <a:rPr lang="sv-SE" altLang="sv-SE" sz="1600" dirty="0">
                <a:cs typeface="Arial" charset="0"/>
              </a:rPr>
            </a:br>
            <a:endParaRPr lang="sv-SE" sz="1600" dirty="0">
              <a:latin typeface="Merriweather Sans" panose="00000500000000000000" pitchFamily="2" charset="0"/>
            </a:endParaRPr>
          </a:p>
          <a:p>
            <a:pPr marL="342900" indent="-342900">
              <a:buClr>
                <a:srgbClr val="297189"/>
              </a:buClr>
            </a:pPr>
            <a:endParaRPr lang="sv-SE" sz="1800" dirty="0">
              <a:latin typeface="Merriweather Sans" panose="00000500000000000000" pitchFamily="2" charset="0"/>
            </a:endParaRPr>
          </a:p>
          <a:p>
            <a:pPr marL="342900" indent="-342900">
              <a:buClr>
                <a:srgbClr val="297189"/>
              </a:buClr>
            </a:pPr>
            <a:endParaRPr lang="sv-SE" sz="1800" dirty="0">
              <a:latin typeface="Merriweather Sans" panose="00000500000000000000" pitchFamily="2" charset="0"/>
            </a:endParaRPr>
          </a:p>
          <a:p>
            <a:pPr marL="342900" indent="-342900">
              <a:buClr>
                <a:srgbClr val="297189"/>
              </a:buClr>
            </a:pPr>
            <a:endParaRPr lang="sv-SE" sz="1800" dirty="0">
              <a:latin typeface="Merriweather Sans" panose="00000500000000000000" pitchFamily="2" charset="0"/>
            </a:endParaRPr>
          </a:p>
          <a:p>
            <a:pPr marL="342900" indent="-342900">
              <a:buClr>
                <a:srgbClr val="297189"/>
              </a:buClr>
            </a:pPr>
            <a:endParaRPr lang="sv-SE" sz="1600" dirty="0">
              <a:highlight>
                <a:srgbClr val="FFFF00"/>
              </a:highlight>
              <a:latin typeface="Franklin Gothic Book" panose="020B0503020102020204" pitchFamily="34" charset="0"/>
            </a:endParaRPr>
          </a:p>
          <a:p>
            <a:pPr marL="0" indent="0">
              <a:buClr>
                <a:srgbClr val="297189"/>
              </a:buClr>
              <a:buNone/>
            </a:pPr>
            <a:endParaRPr lang="sv-SE" dirty="0">
              <a:latin typeface="Franklin Gothic Book" panose="020B0503020102020204" pitchFamily="34" charset="0"/>
            </a:endParaRPr>
          </a:p>
          <a:p>
            <a:endParaRPr lang="sv-SE" dirty="0"/>
          </a:p>
        </p:txBody>
      </p:sp>
      <p:sp>
        <p:nvSpPr>
          <p:cNvPr id="4" name="Platshållare för text 3">
            <a:extLst>
              <a:ext uri="{FF2B5EF4-FFF2-40B4-BE49-F238E27FC236}">
                <a16:creationId xmlns:a16="http://schemas.microsoft.com/office/drawing/2014/main" id="{BDCC6946-AA3D-4DDF-8716-A84D1A7BB0C3}"/>
              </a:ext>
            </a:extLst>
          </p:cNvPr>
          <p:cNvSpPr>
            <a:spLocks noGrp="1"/>
          </p:cNvSpPr>
          <p:nvPr>
            <p:ph type="body" sz="quarter" idx="14"/>
          </p:nvPr>
        </p:nvSpPr>
        <p:spPr>
          <a:xfrm>
            <a:off x="310102" y="180975"/>
            <a:ext cx="5311470" cy="6200775"/>
          </a:xfrm>
        </p:spPr>
        <p:txBody>
          <a:bodyPr/>
          <a:lstStyle/>
          <a:p>
            <a:endParaRPr lang="sv-SE" dirty="0"/>
          </a:p>
          <a:p>
            <a:r>
              <a:rPr lang="sv-SE" dirty="0"/>
              <a:t>Kontaktinformation</a:t>
            </a:r>
          </a:p>
          <a:p>
            <a:endParaRPr lang="sv-SE" sz="1200" dirty="0"/>
          </a:p>
          <a:p>
            <a:pPr algn="l" fontAlgn="base"/>
            <a:endParaRPr lang="sv-SE" sz="1200" b="1" dirty="0">
              <a:solidFill>
                <a:srgbClr val="333333"/>
              </a:solidFill>
              <a:latin typeface="Merriweather Sans" panose="00000500000000000000" pitchFamily="2" charset="0"/>
            </a:endParaRPr>
          </a:p>
          <a:p>
            <a:pPr algn="l" fontAlgn="base"/>
            <a:endParaRPr lang="sv-SE" sz="1200" b="0" i="0" dirty="0">
              <a:solidFill>
                <a:srgbClr val="222222"/>
              </a:solidFill>
              <a:effectLst/>
              <a:latin typeface="Merriweather" panose="00000500000000000000" pitchFamily="2" charset="0"/>
            </a:endParaRPr>
          </a:p>
          <a:p>
            <a:br>
              <a:rPr lang="sv-SE" dirty="0"/>
            </a:br>
            <a:endParaRPr lang="sv-SE" dirty="0"/>
          </a:p>
        </p:txBody>
      </p:sp>
    </p:spTree>
    <p:extLst>
      <p:ext uri="{BB962C8B-B14F-4D97-AF65-F5344CB8AC3E}">
        <p14:creationId xmlns:p14="http://schemas.microsoft.com/office/powerpoint/2010/main" val="193917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882A47-E82A-4CE4-88BF-27605FF072FF}"/>
              </a:ext>
            </a:extLst>
          </p:cNvPr>
          <p:cNvSpPr>
            <a:spLocks noGrp="1"/>
          </p:cNvSpPr>
          <p:nvPr>
            <p:ph type="title"/>
          </p:nvPr>
        </p:nvSpPr>
        <p:spPr>
          <a:xfrm>
            <a:off x="609600" y="1971040"/>
            <a:ext cx="4754879" cy="2682240"/>
          </a:xfrm>
        </p:spPr>
        <p:txBody>
          <a:bodyPr/>
          <a:lstStyle/>
          <a:p>
            <a:pPr algn="l" fontAlgn="base"/>
            <a:r>
              <a:rPr lang="sv-SE" sz="2400" b="1" i="0" dirty="0">
                <a:solidFill>
                  <a:srgbClr val="333333"/>
                </a:solidFill>
                <a:effectLst/>
                <a:latin typeface="Merriweather Sans" panose="00000500000000000000" pitchFamily="2" charset="0"/>
              </a:rPr>
              <a:t>Program</a:t>
            </a:r>
            <a:br>
              <a:rPr lang="sv-SE" sz="2400" b="1" i="0" dirty="0">
                <a:solidFill>
                  <a:srgbClr val="333333"/>
                </a:solidFill>
                <a:effectLst/>
                <a:latin typeface="Merriweather Sans" panose="00000500000000000000" pitchFamily="2" charset="0"/>
              </a:rPr>
            </a:br>
            <a:br>
              <a:rPr lang="sv-SE" sz="2400" b="1" i="0" dirty="0">
                <a:solidFill>
                  <a:srgbClr val="333333"/>
                </a:solidFill>
                <a:effectLst/>
                <a:latin typeface="Merriweather Sans" panose="00000500000000000000" pitchFamily="2" charset="0"/>
              </a:rPr>
            </a:br>
            <a:r>
              <a:rPr lang="sv-SE" sz="2400" b="1" i="0" dirty="0">
                <a:solidFill>
                  <a:srgbClr val="222222"/>
                </a:solidFill>
                <a:effectLst/>
                <a:latin typeface="inherit"/>
              </a:rPr>
              <a:t>09.00 – 09.10 </a:t>
            </a:r>
            <a:r>
              <a:rPr lang="sv-SE" sz="2400" i="0" dirty="0">
                <a:solidFill>
                  <a:srgbClr val="222222"/>
                </a:solidFill>
                <a:effectLst/>
                <a:latin typeface="Merriweather" panose="00000500000000000000" pitchFamily="2" charset="0"/>
              </a:rPr>
              <a:t>Inledning</a:t>
            </a:r>
            <a:br>
              <a:rPr lang="sv-SE" sz="2400" b="0" i="0" dirty="0">
                <a:solidFill>
                  <a:srgbClr val="222222"/>
                </a:solidFill>
                <a:effectLst/>
                <a:latin typeface="Merriweather" panose="00000500000000000000" pitchFamily="2" charset="0"/>
              </a:rPr>
            </a:br>
            <a:r>
              <a:rPr lang="sv-SE" sz="2400" b="1" i="0" dirty="0">
                <a:solidFill>
                  <a:srgbClr val="222222"/>
                </a:solidFill>
                <a:effectLst/>
                <a:latin typeface="inherit"/>
              </a:rPr>
              <a:t>09.10 – 10.30</a:t>
            </a:r>
            <a:br>
              <a:rPr lang="sv-SE" sz="2400" b="0" i="0" dirty="0">
                <a:solidFill>
                  <a:srgbClr val="222222"/>
                </a:solidFill>
                <a:effectLst/>
                <a:latin typeface="Merriweather" panose="00000500000000000000" pitchFamily="2" charset="0"/>
              </a:rPr>
            </a:br>
            <a:r>
              <a:rPr lang="sv-SE" sz="2400" b="0" i="0" dirty="0">
                <a:solidFill>
                  <a:srgbClr val="222222"/>
                </a:solidFill>
                <a:effectLst/>
                <a:latin typeface="Merriweather" panose="00000500000000000000" pitchFamily="2" charset="0"/>
              </a:rPr>
              <a:t>Genomgång av utvalda delar ur ramavtalsområdet ITK samt frågor</a:t>
            </a:r>
            <a:br>
              <a:rPr lang="sv-SE" sz="2400" b="0" i="0" dirty="0">
                <a:solidFill>
                  <a:srgbClr val="222222"/>
                </a:solidFill>
                <a:effectLst/>
                <a:latin typeface="Merriweather" panose="00000500000000000000" pitchFamily="2" charset="0"/>
              </a:rPr>
            </a:br>
            <a:r>
              <a:rPr lang="sv-SE" sz="2400" b="1" i="0" dirty="0">
                <a:solidFill>
                  <a:srgbClr val="222222"/>
                </a:solidFill>
                <a:effectLst/>
                <a:latin typeface="inherit"/>
              </a:rPr>
              <a:t>10.30 – 10.50</a:t>
            </a:r>
            <a:br>
              <a:rPr lang="sv-SE" sz="2400" b="0" i="0" dirty="0">
                <a:solidFill>
                  <a:srgbClr val="222222"/>
                </a:solidFill>
                <a:effectLst/>
                <a:latin typeface="Merriweather" panose="00000500000000000000" pitchFamily="2" charset="0"/>
              </a:rPr>
            </a:br>
            <a:r>
              <a:rPr lang="sv-SE" sz="2400" b="0" i="0" dirty="0">
                <a:solidFill>
                  <a:srgbClr val="222222"/>
                </a:solidFill>
                <a:effectLst/>
                <a:latin typeface="Merriweather" panose="00000500000000000000" pitchFamily="2" charset="0"/>
              </a:rPr>
              <a:t>Kaffepaus</a:t>
            </a:r>
            <a:br>
              <a:rPr lang="sv-SE" sz="2400" b="0" i="0" dirty="0">
                <a:solidFill>
                  <a:srgbClr val="222222"/>
                </a:solidFill>
                <a:effectLst/>
                <a:latin typeface="Merriweather" panose="00000500000000000000" pitchFamily="2" charset="0"/>
              </a:rPr>
            </a:br>
            <a:r>
              <a:rPr lang="sv-SE" sz="2400" b="1" i="0" dirty="0">
                <a:solidFill>
                  <a:srgbClr val="222222"/>
                </a:solidFill>
                <a:effectLst/>
                <a:latin typeface="inherit"/>
              </a:rPr>
              <a:t>10.50 – 12.00</a:t>
            </a:r>
            <a:br>
              <a:rPr lang="sv-SE" sz="2400" b="0" i="0" dirty="0">
                <a:solidFill>
                  <a:srgbClr val="222222"/>
                </a:solidFill>
                <a:effectLst/>
                <a:latin typeface="Merriweather" panose="00000500000000000000" pitchFamily="2" charset="0"/>
              </a:rPr>
            </a:br>
            <a:r>
              <a:rPr lang="sv-SE" sz="2400" b="0" i="0" dirty="0">
                <a:solidFill>
                  <a:srgbClr val="222222"/>
                </a:solidFill>
                <a:effectLst/>
                <a:latin typeface="Merriweather" panose="00000500000000000000" pitchFamily="2" charset="0"/>
              </a:rPr>
              <a:t>Genomgång av utvalda delar ur ramavtalsområdet Programvaror och tjänster samt frågor.</a:t>
            </a:r>
            <a:br>
              <a:rPr lang="sv-SE" sz="1050" b="0" i="0" dirty="0">
                <a:solidFill>
                  <a:srgbClr val="222222"/>
                </a:solidFill>
                <a:effectLst/>
                <a:latin typeface="Merriweather" panose="00000500000000000000" pitchFamily="2" charset="0"/>
              </a:rPr>
            </a:br>
            <a:br>
              <a:rPr lang="sv-SE" sz="1600" dirty="0"/>
            </a:br>
            <a:endParaRPr lang="sv-SE" dirty="0"/>
          </a:p>
        </p:txBody>
      </p:sp>
      <p:pic>
        <p:nvPicPr>
          <p:cNvPr id="5" name="Platshållare för bild 4" descr="Tropisk grön löv vektor bakgrund">
            <a:extLst>
              <a:ext uri="{FF2B5EF4-FFF2-40B4-BE49-F238E27FC236}">
                <a16:creationId xmlns:a16="http://schemas.microsoft.com/office/drawing/2014/main" id="{C281DEB7-467B-44BA-9496-4576EA871B31}"/>
              </a:ext>
            </a:extLst>
          </p:cNvPr>
          <p:cNvPicPr>
            <a:picLocks noGrp="1" noChangeAspect="1"/>
          </p:cNvPicPr>
          <p:nvPr>
            <p:ph type="pic" sz="quarter" idx="13"/>
          </p:nvPr>
        </p:nvPicPr>
        <p:blipFill>
          <a:blip r:embed="rId3"/>
          <a:srcRect l="10391" r="10391"/>
          <a:stretch/>
        </p:blipFill>
        <p:spPr>
          <a:xfrm>
            <a:off x="6096000" y="0"/>
            <a:ext cx="6096000" cy="6858000"/>
          </a:xfrm>
        </p:spPr>
      </p:pic>
    </p:spTree>
    <p:extLst>
      <p:ext uri="{BB962C8B-B14F-4D97-AF65-F5344CB8AC3E}">
        <p14:creationId xmlns:p14="http://schemas.microsoft.com/office/powerpoint/2010/main" val="161126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D4A2115-867D-4027-8209-84AA77EDF2B7}"/>
              </a:ext>
            </a:extLst>
          </p:cNvPr>
          <p:cNvSpPr>
            <a:spLocks noGrp="1"/>
          </p:cNvSpPr>
          <p:nvPr>
            <p:ph type="title"/>
          </p:nvPr>
        </p:nvSpPr>
        <p:spPr>
          <a:xfrm>
            <a:off x="848657" y="2889680"/>
            <a:ext cx="4025184" cy="1090612"/>
          </a:xfrm>
        </p:spPr>
        <p:txBody>
          <a:bodyPr/>
          <a:lstStyle/>
          <a:p>
            <a:r>
              <a:rPr lang="sv-SE" dirty="0"/>
              <a:t>Avropsexempel Demo</a:t>
            </a:r>
          </a:p>
        </p:txBody>
      </p:sp>
      <p:sp>
        <p:nvSpPr>
          <p:cNvPr id="7" name="Platshållare för bild 6">
            <a:extLst>
              <a:ext uri="{FF2B5EF4-FFF2-40B4-BE49-F238E27FC236}">
                <a16:creationId xmlns:a16="http://schemas.microsoft.com/office/drawing/2014/main" id="{87C89C92-590F-46D9-BCF9-1809DDA1A232}"/>
              </a:ext>
            </a:extLst>
          </p:cNvPr>
          <p:cNvSpPr>
            <a:spLocks noGrp="1"/>
          </p:cNvSpPr>
          <p:nvPr>
            <p:ph type="pic" sz="quarter" idx="13"/>
          </p:nvPr>
        </p:nvSpPr>
        <p:spPr/>
      </p:sp>
      <p:sp>
        <p:nvSpPr>
          <p:cNvPr id="3" name="textruta 2">
            <a:extLst>
              <a:ext uri="{FF2B5EF4-FFF2-40B4-BE49-F238E27FC236}">
                <a16:creationId xmlns:a16="http://schemas.microsoft.com/office/drawing/2014/main" id="{30144ADE-3806-4232-A9AD-E08B5E2E81E2}"/>
              </a:ext>
            </a:extLst>
          </p:cNvPr>
          <p:cNvSpPr txBox="1"/>
          <p:nvPr/>
        </p:nvSpPr>
        <p:spPr>
          <a:xfrm>
            <a:off x="6542843" y="1269507"/>
            <a:ext cx="5477522" cy="1477328"/>
          </a:xfrm>
          <a:prstGeom prst="rect">
            <a:avLst/>
          </a:prstGeom>
          <a:noFill/>
        </p:spPr>
        <p:txBody>
          <a:bodyPr wrap="square" rtlCol="0">
            <a:spAutoFit/>
          </a:bodyPr>
          <a:lstStyle/>
          <a:p>
            <a:endParaRPr lang="sv-SE" dirty="0"/>
          </a:p>
          <a:p>
            <a:pPr marL="342900" indent="-342900">
              <a:buFont typeface="+mj-lt"/>
              <a:buAutoNum type="arabicPeriod"/>
            </a:pPr>
            <a:endParaRPr lang="sv-SE" dirty="0"/>
          </a:p>
          <a:p>
            <a:pPr marL="342900" indent="-342900">
              <a:buFont typeface="+mj-lt"/>
              <a:buAutoNum type="arabicPeriod"/>
            </a:pPr>
            <a:endParaRPr lang="sv-SE" dirty="0"/>
          </a:p>
          <a:p>
            <a:pPr marL="342900" indent="-342900">
              <a:buFont typeface="+mj-lt"/>
              <a:buAutoNum type="arabicPeriod"/>
            </a:pPr>
            <a:endParaRPr lang="sv-SE" dirty="0"/>
          </a:p>
          <a:p>
            <a:pPr marL="342900" indent="-342900">
              <a:buFont typeface="+mj-lt"/>
              <a:buAutoNum type="arabicPeriod"/>
            </a:pPr>
            <a:endParaRPr lang="sv-SE" dirty="0"/>
          </a:p>
        </p:txBody>
      </p:sp>
    </p:spTree>
    <p:extLst>
      <p:ext uri="{BB962C8B-B14F-4D97-AF65-F5344CB8AC3E}">
        <p14:creationId xmlns:p14="http://schemas.microsoft.com/office/powerpoint/2010/main" val="342845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D4A2115-867D-4027-8209-84AA77EDF2B7}"/>
              </a:ext>
            </a:extLst>
          </p:cNvPr>
          <p:cNvSpPr>
            <a:spLocks noGrp="1"/>
          </p:cNvSpPr>
          <p:nvPr>
            <p:ph type="title"/>
          </p:nvPr>
        </p:nvSpPr>
        <p:spPr>
          <a:xfrm>
            <a:off x="848657" y="2889680"/>
            <a:ext cx="4025184" cy="1090612"/>
          </a:xfrm>
        </p:spPr>
        <p:txBody>
          <a:bodyPr/>
          <a:lstStyle/>
          <a:p>
            <a:r>
              <a:rPr lang="sv-SE" dirty="0"/>
              <a:t>Avropsexempel 1</a:t>
            </a:r>
          </a:p>
        </p:txBody>
      </p:sp>
      <p:sp>
        <p:nvSpPr>
          <p:cNvPr id="7" name="Platshållare för bild 6">
            <a:extLst>
              <a:ext uri="{FF2B5EF4-FFF2-40B4-BE49-F238E27FC236}">
                <a16:creationId xmlns:a16="http://schemas.microsoft.com/office/drawing/2014/main" id="{87C89C92-590F-46D9-BCF9-1809DDA1A232}"/>
              </a:ext>
            </a:extLst>
          </p:cNvPr>
          <p:cNvSpPr>
            <a:spLocks noGrp="1"/>
          </p:cNvSpPr>
          <p:nvPr>
            <p:ph type="pic" sz="quarter" idx="13"/>
          </p:nvPr>
        </p:nvSpPr>
        <p:spPr/>
      </p:sp>
      <p:sp>
        <p:nvSpPr>
          <p:cNvPr id="3" name="textruta 2">
            <a:extLst>
              <a:ext uri="{FF2B5EF4-FFF2-40B4-BE49-F238E27FC236}">
                <a16:creationId xmlns:a16="http://schemas.microsoft.com/office/drawing/2014/main" id="{30144ADE-3806-4232-A9AD-E08B5E2E81E2}"/>
              </a:ext>
            </a:extLst>
          </p:cNvPr>
          <p:cNvSpPr txBox="1"/>
          <p:nvPr/>
        </p:nvSpPr>
        <p:spPr>
          <a:xfrm>
            <a:off x="6542843" y="1269507"/>
            <a:ext cx="5477522" cy="2308324"/>
          </a:xfrm>
          <a:prstGeom prst="rect">
            <a:avLst/>
          </a:prstGeom>
          <a:noFill/>
        </p:spPr>
        <p:txBody>
          <a:bodyPr wrap="square" rtlCol="0">
            <a:spAutoFit/>
          </a:bodyPr>
          <a:lstStyle/>
          <a:p>
            <a:r>
              <a:rPr lang="sv-SE" dirty="0"/>
              <a:t>-Kravanalytiker</a:t>
            </a:r>
          </a:p>
          <a:p>
            <a:endParaRPr lang="sv-SE" dirty="0"/>
          </a:p>
          <a:p>
            <a:r>
              <a:rPr lang="sv-SE" dirty="0"/>
              <a:t>- 2 månader heltid (336 timmar)</a:t>
            </a:r>
          </a:p>
          <a:p>
            <a:endParaRPr lang="sv-SE" dirty="0"/>
          </a:p>
          <a:p>
            <a:pPr marL="342900" indent="-342900">
              <a:buFont typeface="+mj-lt"/>
              <a:buAutoNum type="arabicPeriod"/>
            </a:pPr>
            <a:endParaRPr lang="sv-SE" dirty="0"/>
          </a:p>
          <a:p>
            <a:pPr marL="342900" indent="-342900">
              <a:buFont typeface="+mj-lt"/>
              <a:buAutoNum type="arabicPeriod"/>
            </a:pPr>
            <a:endParaRPr lang="sv-SE" dirty="0"/>
          </a:p>
          <a:p>
            <a:pPr marL="342900" indent="-342900">
              <a:buFont typeface="+mj-lt"/>
              <a:buAutoNum type="arabicPeriod"/>
            </a:pPr>
            <a:endParaRPr lang="sv-SE" dirty="0"/>
          </a:p>
          <a:p>
            <a:pPr marL="342900" indent="-342900">
              <a:buFont typeface="+mj-lt"/>
              <a:buAutoNum type="arabicPeriod"/>
            </a:pPr>
            <a:endParaRPr lang="sv-SE" dirty="0"/>
          </a:p>
        </p:txBody>
      </p:sp>
    </p:spTree>
    <p:extLst>
      <p:ext uri="{BB962C8B-B14F-4D97-AF65-F5344CB8AC3E}">
        <p14:creationId xmlns:p14="http://schemas.microsoft.com/office/powerpoint/2010/main" val="2109499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D4A2115-867D-4027-8209-84AA77EDF2B7}"/>
              </a:ext>
            </a:extLst>
          </p:cNvPr>
          <p:cNvSpPr>
            <a:spLocks noGrp="1"/>
          </p:cNvSpPr>
          <p:nvPr>
            <p:ph type="title"/>
          </p:nvPr>
        </p:nvSpPr>
        <p:spPr>
          <a:xfrm>
            <a:off x="848657" y="2889680"/>
            <a:ext cx="4025184" cy="1090612"/>
          </a:xfrm>
        </p:spPr>
        <p:txBody>
          <a:bodyPr/>
          <a:lstStyle/>
          <a:p>
            <a:r>
              <a:rPr lang="sv-SE" dirty="0"/>
              <a:t>Avropsexempel 2</a:t>
            </a:r>
          </a:p>
        </p:txBody>
      </p:sp>
      <p:sp>
        <p:nvSpPr>
          <p:cNvPr id="7" name="Platshållare för bild 6">
            <a:extLst>
              <a:ext uri="{FF2B5EF4-FFF2-40B4-BE49-F238E27FC236}">
                <a16:creationId xmlns:a16="http://schemas.microsoft.com/office/drawing/2014/main" id="{87C89C92-590F-46D9-BCF9-1809DDA1A232}"/>
              </a:ext>
            </a:extLst>
          </p:cNvPr>
          <p:cNvSpPr>
            <a:spLocks noGrp="1"/>
          </p:cNvSpPr>
          <p:nvPr>
            <p:ph type="pic" sz="quarter" idx="13"/>
          </p:nvPr>
        </p:nvSpPr>
        <p:spPr/>
      </p:sp>
      <p:sp>
        <p:nvSpPr>
          <p:cNvPr id="3" name="textruta 2">
            <a:extLst>
              <a:ext uri="{FF2B5EF4-FFF2-40B4-BE49-F238E27FC236}">
                <a16:creationId xmlns:a16="http://schemas.microsoft.com/office/drawing/2014/main" id="{30144ADE-3806-4232-A9AD-E08B5E2E81E2}"/>
              </a:ext>
            </a:extLst>
          </p:cNvPr>
          <p:cNvSpPr txBox="1"/>
          <p:nvPr/>
        </p:nvSpPr>
        <p:spPr>
          <a:xfrm>
            <a:off x="6542843" y="1269507"/>
            <a:ext cx="5477522" cy="3416320"/>
          </a:xfrm>
          <a:prstGeom prst="rect">
            <a:avLst/>
          </a:prstGeom>
          <a:noFill/>
        </p:spPr>
        <p:txBody>
          <a:bodyPr wrap="square" rtlCol="0">
            <a:spAutoFit/>
          </a:bodyPr>
          <a:lstStyle/>
          <a:p>
            <a:r>
              <a:rPr lang="sv-SE" dirty="0"/>
              <a:t>-Kravhanterare</a:t>
            </a:r>
          </a:p>
          <a:p>
            <a:endParaRPr lang="sv-SE" dirty="0"/>
          </a:p>
          <a:p>
            <a:pPr marL="285750" indent="-285750">
              <a:buFontTx/>
              <a:buChar char="-"/>
            </a:pPr>
            <a:r>
              <a:rPr lang="sv-SE" dirty="0"/>
              <a:t>1 månad heltid (168 timmar)</a:t>
            </a:r>
          </a:p>
          <a:p>
            <a:pPr marL="285750" indent="-285750">
              <a:buFontTx/>
              <a:buChar char="-"/>
            </a:pPr>
            <a:endParaRPr lang="sv-SE" dirty="0"/>
          </a:p>
          <a:p>
            <a:pPr marL="285750" indent="-285750">
              <a:buFontTx/>
              <a:buChar char="-"/>
            </a:pPr>
            <a:r>
              <a:rPr lang="sv-SE" dirty="0"/>
              <a:t>UX designer </a:t>
            </a:r>
          </a:p>
          <a:p>
            <a:pPr marL="285750" indent="-285750">
              <a:buFontTx/>
              <a:buChar char="-"/>
            </a:pPr>
            <a:endParaRPr lang="sv-SE" dirty="0"/>
          </a:p>
          <a:p>
            <a:pPr marL="285750" indent="-285750">
              <a:buFontTx/>
              <a:buChar char="-"/>
            </a:pPr>
            <a:r>
              <a:rPr lang="sv-SE" dirty="0"/>
              <a:t>3 månader halvtid (252 timmar)</a:t>
            </a:r>
          </a:p>
          <a:p>
            <a:endParaRPr lang="sv-SE" dirty="0"/>
          </a:p>
          <a:p>
            <a:pPr marL="342900" indent="-342900">
              <a:buFont typeface="+mj-lt"/>
              <a:buAutoNum type="arabicPeriod"/>
            </a:pPr>
            <a:endParaRPr lang="sv-SE" dirty="0"/>
          </a:p>
          <a:p>
            <a:pPr marL="342900" indent="-342900">
              <a:buFont typeface="+mj-lt"/>
              <a:buAutoNum type="arabicPeriod"/>
            </a:pPr>
            <a:endParaRPr lang="sv-SE" dirty="0"/>
          </a:p>
          <a:p>
            <a:pPr marL="342900" indent="-342900">
              <a:buFont typeface="+mj-lt"/>
              <a:buAutoNum type="arabicPeriod"/>
            </a:pPr>
            <a:endParaRPr lang="sv-SE" dirty="0"/>
          </a:p>
          <a:p>
            <a:pPr marL="342900" indent="-342900">
              <a:buFont typeface="+mj-lt"/>
              <a:buAutoNum type="arabicPeriod"/>
            </a:pPr>
            <a:endParaRPr lang="sv-SE" dirty="0"/>
          </a:p>
        </p:txBody>
      </p:sp>
    </p:spTree>
    <p:extLst>
      <p:ext uri="{BB962C8B-B14F-4D97-AF65-F5344CB8AC3E}">
        <p14:creationId xmlns:p14="http://schemas.microsoft.com/office/powerpoint/2010/main" val="313252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0224E8-8D04-7306-A1DA-00C6CECE45E7}"/>
              </a:ext>
            </a:extLst>
          </p:cNvPr>
          <p:cNvSpPr>
            <a:spLocks noGrp="1"/>
          </p:cNvSpPr>
          <p:nvPr>
            <p:ph type="title"/>
          </p:nvPr>
        </p:nvSpPr>
        <p:spPr/>
        <p:txBody>
          <a:bodyPr/>
          <a:lstStyle/>
          <a:p>
            <a:r>
              <a:rPr lang="sv-SE" dirty="0"/>
              <a:t>Avropsexempel 3</a:t>
            </a:r>
          </a:p>
        </p:txBody>
      </p:sp>
      <p:sp>
        <p:nvSpPr>
          <p:cNvPr id="3" name="Platshållare för bild 2">
            <a:extLst>
              <a:ext uri="{FF2B5EF4-FFF2-40B4-BE49-F238E27FC236}">
                <a16:creationId xmlns:a16="http://schemas.microsoft.com/office/drawing/2014/main" id="{2F473887-5E72-B177-5C81-DB6A2F5B0D2F}"/>
              </a:ext>
            </a:extLst>
          </p:cNvPr>
          <p:cNvSpPr>
            <a:spLocks noGrp="1"/>
          </p:cNvSpPr>
          <p:nvPr>
            <p:ph type="pic" sz="quarter" idx="13"/>
          </p:nvPr>
        </p:nvSpPr>
        <p:spPr/>
      </p:sp>
      <p:sp>
        <p:nvSpPr>
          <p:cNvPr id="6" name="textruta 5">
            <a:extLst>
              <a:ext uri="{FF2B5EF4-FFF2-40B4-BE49-F238E27FC236}">
                <a16:creationId xmlns:a16="http://schemas.microsoft.com/office/drawing/2014/main" id="{F4A9398E-833A-78E9-7F13-42567FADD8E8}"/>
              </a:ext>
            </a:extLst>
          </p:cNvPr>
          <p:cNvSpPr txBox="1"/>
          <p:nvPr/>
        </p:nvSpPr>
        <p:spPr>
          <a:xfrm>
            <a:off x="6887362" y="1434517"/>
            <a:ext cx="4655890" cy="2031325"/>
          </a:xfrm>
          <a:prstGeom prst="rect">
            <a:avLst/>
          </a:prstGeom>
          <a:noFill/>
        </p:spPr>
        <p:txBody>
          <a:bodyPr wrap="square">
            <a:spAutoFit/>
          </a:bodyPr>
          <a:lstStyle/>
          <a:p>
            <a:r>
              <a:rPr lang="sv-SE" dirty="0"/>
              <a:t>-Förvaltningsledare (AO2)</a:t>
            </a:r>
          </a:p>
          <a:p>
            <a:endParaRPr lang="sv-SE" dirty="0"/>
          </a:p>
          <a:p>
            <a:pPr marL="285750" indent="-285750">
              <a:buFontTx/>
              <a:buChar char="-"/>
            </a:pPr>
            <a:r>
              <a:rPr lang="sv-SE" dirty="0"/>
              <a:t>2 månad heltid (336 timmar)</a:t>
            </a:r>
          </a:p>
          <a:p>
            <a:endParaRPr lang="sv-SE" dirty="0"/>
          </a:p>
          <a:p>
            <a:pPr marL="285750" indent="-285750">
              <a:buFontTx/>
              <a:buChar char="-"/>
            </a:pPr>
            <a:r>
              <a:rPr lang="sv-SE" dirty="0"/>
              <a:t>Systemutvecklare (AO4)</a:t>
            </a:r>
          </a:p>
          <a:p>
            <a:pPr marL="285750" indent="-285750">
              <a:buFontTx/>
              <a:buChar char="-"/>
            </a:pPr>
            <a:endParaRPr lang="sv-SE" dirty="0"/>
          </a:p>
          <a:p>
            <a:pPr marL="285750" indent="-285750">
              <a:buFontTx/>
              <a:buChar char="-"/>
            </a:pPr>
            <a:r>
              <a:rPr lang="sv-SE" dirty="0"/>
              <a:t>4 månader halvtid (336 timmar)</a:t>
            </a:r>
          </a:p>
        </p:txBody>
      </p:sp>
    </p:spTree>
    <p:extLst>
      <p:ext uri="{BB962C8B-B14F-4D97-AF65-F5344CB8AC3E}">
        <p14:creationId xmlns:p14="http://schemas.microsoft.com/office/powerpoint/2010/main" val="22495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0224E8-8D04-7306-A1DA-00C6CECE45E7}"/>
              </a:ext>
            </a:extLst>
          </p:cNvPr>
          <p:cNvSpPr>
            <a:spLocks noGrp="1"/>
          </p:cNvSpPr>
          <p:nvPr>
            <p:ph type="title"/>
          </p:nvPr>
        </p:nvSpPr>
        <p:spPr/>
        <p:txBody>
          <a:bodyPr/>
          <a:lstStyle/>
          <a:p>
            <a:r>
              <a:rPr lang="sv-SE" dirty="0"/>
              <a:t>Avropsexempel 4</a:t>
            </a:r>
            <a:br>
              <a:rPr lang="sv-SE" dirty="0"/>
            </a:br>
            <a:r>
              <a:rPr lang="sv-SE" dirty="0"/>
              <a:t>FKU</a:t>
            </a:r>
          </a:p>
        </p:txBody>
      </p:sp>
      <p:sp>
        <p:nvSpPr>
          <p:cNvPr id="3" name="Platshållare för bild 2">
            <a:extLst>
              <a:ext uri="{FF2B5EF4-FFF2-40B4-BE49-F238E27FC236}">
                <a16:creationId xmlns:a16="http://schemas.microsoft.com/office/drawing/2014/main" id="{2F473887-5E72-B177-5C81-DB6A2F5B0D2F}"/>
              </a:ext>
            </a:extLst>
          </p:cNvPr>
          <p:cNvSpPr>
            <a:spLocks noGrp="1"/>
          </p:cNvSpPr>
          <p:nvPr>
            <p:ph type="pic" sz="quarter" idx="13"/>
          </p:nvPr>
        </p:nvSpPr>
        <p:spPr/>
      </p:sp>
      <p:sp>
        <p:nvSpPr>
          <p:cNvPr id="6" name="textruta 5">
            <a:extLst>
              <a:ext uri="{FF2B5EF4-FFF2-40B4-BE49-F238E27FC236}">
                <a16:creationId xmlns:a16="http://schemas.microsoft.com/office/drawing/2014/main" id="{F4A9398E-833A-78E9-7F13-42567FADD8E8}"/>
              </a:ext>
            </a:extLst>
          </p:cNvPr>
          <p:cNvSpPr txBox="1"/>
          <p:nvPr/>
        </p:nvSpPr>
        <p:spPr>
          <a:xfrm>
            <a:off x="6744749" y="570451"/>
            <a:ext cx="4798503" cy="2585323"/>
          </a:xfrm>
          <a:prstGeom prst="rect">
            <a:avLst/>
          </a:prstGeom>
          <a:noFill/>
        </p:spPr>
        <p:txBody>
          <a:bodyPr wrap="square">
            <a:spAutoFit/>
          </a:bodyPr>
          <a:lstStyle/>
          <a:p>
            <a:r>
              <a:rPr lang="sv-SE" dirty="0"/>
              <a:t>-Säkerhetsanalytiker</a:t>
            </a:r>
          </a:p>
          <a:p>
            <a:endParaRPr lang="sv-SE" dirty="0"/>
          </a:p>
          <a:p>
            <a:pPr marL="285750" indent="-285750">
              <a:buFontTx/>
              <a:buChar char="-"/>
            </a:pPr>
            <a:r>
              <a:rPr lang="sv-SE" dirty="0"/>
              <a:t>1 år heltid (2016)</a:t>
            </a:r>
          </a:p>
          <a:p>
            <a:endParaRPr lang="sv-SE" dirty="0"/>
          </a:p>
          <a:p>
            <a:pPr marL="285750" indent="-285750">
              <a:buFontTx/>
              <a:buChar char="-"/>
            </a:pPr>
            <a:r>
              <a:rPr lang="sv-SE" dirty="0"/>
              <a:t>Krav svenska</a:t>
            </a:r>
          </a:p>
          <a:p>
            <a:pPr marL="285750" indent="-285750">
              <a:buFontTx/>
              <a:buChar char="-"/>
            </a:pPr>
            <a:endParaRPr lang="sv-SE" dirty="0"/>
          </a:p>
          <a:p>
            <a:pPr marL="285750" indent="-285750">
              <a:buFontTx/>
              <a:buChar char="-"/>
            </a:pPr>
            <a:r>
              <a:rPr lang="sv-SE" dirty="0"/>
              <a:t>Tilldelningskriterier</a:t>
            </a:r>
          </a:p>
          <a:p>
            <a:endParaRPr lang="sv-SE" dirty="0"/>
          </a:p>
          <a:p>
            <a:r>
              <a:rPr lang="sv-SE" dirty="0"/>
              <a:t>-   Kriterium franska</a:t>
            </a:r>
          </a:p>
        </p:txBody>
      </p:sp>
    </p:spTree>
    <p:extLst>
      <p:ext uri="{BB962C8B-B14F-4D97-AF65-F5344CB8AC3E}">
        <p14:creationId xmlns:p14="http://schemas.microsoft.com/office/powerpoint/2010/main" val="345740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2BFAB-F3FF-260A-3F60-16EC1C7F1A96}"/>
              </a:ext>
            </a:extLst>
          </p:cNvPr>
          <p:cNvSpPr>
            <a:spLocks noGrp="1"/>
          </p:cNvSpPr>
          <p:nvPr>
            <p:ph type="title"/>
          </p:nvPr>
        </p:nvSpPr>
        <p:spPr/>
        <p:txBody>
          <a:bodyPr/>
          <a:lstStyle/>
          <a:p>
            <a:r>
              <a:rPr lang="sv-SE" dirty="0"/>
              <a:t>Allmänna frågor från deltagarna</a:t>
            </a:r>
          </a:p>
        </p:txBody>
      </p:sp>
      <p:sp>
        <p:nvSpPr>
          <p:cNvPr id="3" name="Platshållare för bild 2">
            <a:extLst>
              <a:ext uri="{FF2B5EF4-FFF2-40B4-BE49-F238E27FC236}">
                <a16:creationId xmlns:a16="http://schemas.microsoft.com/office/drawing/2014/main" id="{2E1298FC-C57D-8E91-69BD-F65E2BD3BCBC}"/>
              </a:ext>
            </a:extLst>
          </p:cNvPr>
          <p:cNvSpPr>
            <a:spLocks noGrp="1"/>
          </p:cNvSpPr>
          <p:nvPr>
            <p:ph type="pic" sz="quarter" idx="13"/>
          </p:nvPr>
        </p:nvSpPr>
        <p:spPr/>
      </p:sp>
    </p:spTree>
    <p:extLst>
      <p:ext uri="{BB962C8B-B14F-4D97-AF65-F5344CB8AC3E}">
        <p14:creationId xmlns:p14="http://schemas.microsoft.com/office/powerpoint/2010/main" val="3424443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D4A2115-867D-4027-8209-84AA77EDF2B7}"/>
              </a:ext>
            </a:extLst>
          </p:cNvPr>
          <p:cNvSpPr>
            <a:spLocks noGrp="1"/>
          </p:cNvSpPr>
          <p:nvPr>
            <p:ph type="title"/>
          </p:nvPr>
        </p:nvSpPr>
        <p:spPr>
          <a:xfrm>
            <a:off x="552451" y="2883694"/>
            <a:ext cx="5248274" cy="1090612"/>
          </a:xfrm>
        </p:spPr>
        <p:txBody>
          <a:bodyPr/>
          <a:lstStyle/>
          <a:p>
            <a:r>
              <a:rPr lang="sv-SE" dirty="0"/>
              <a:t>Frågor från deltagarna    – Informationsseminariet ITK och P&amp;T 9 maj</a:t>
            </a:r>
          </a:p>
        </p:txBody>
      </p:sp>
      <p:sp>
        <p:nvSpPr>
          <p:cNvPr id="7" name="Platshållare för bild 6">
            <a:extLst>
              <a:ext uri="{FF2B5EF4-FFF2-40B4-BE49-F238E27FC236}">
                <a16:creationId xmlns:a16="http://schemas.microsoft.com/office/drawing/2014/main" id="{87C89C92-590F-46D9-BCF9-1809DDA1A232}"/>
              </a:ext>
            </a:extLst>
          </p:cNvPr>
          <p:cNvSpPr>
            <a:spLocks noGrp="1"/>
          </p:cNvSpPr>
          <p:nvPr>
            <p:ph type="pic" sz="quarter" idx="13"/>
          </p:nvPr>
        </p:nvSpPr>
        <p:spPr/>
      </p:sp>
      <p:sp>
        <p:nvSpPr>
          <p:cNvPr id="2" name="textruta 1">
            <a:extLst>
              <a:ext uri="{FF2B5EF4-FFF2-40B4-BE49-F238E27FC236}">
                <a16:creationId xmlns:a16="http://schemas.microsoft.com/office/drawing/2014/main" id="{169D33F8-545C-779A-7BE9-0D7345660459}"/>
              </a:ext>
            </a:extLst>
          </p:cNvPr>
          <p:cNvSpPr txBox="1"/>
          <p:nvPr/>
        </p:nvSpPr>
        <p:spPr>
          <a:xfrm>
            <a:off x="6391277" y="609600"/>
            <a:ext cx="5486398" cy="400110"/>
          </a:xfrm>
          <a:prstGeom prst="rect">
            <a:avLst/>
          </a:prstGeom>
          <a:noFill/>
        </p:spPr>
        <p:txBody>
          <a:bodyPr wrap="square" rtlCol="0">
            <a:spAutoFit/>
          </a:bodyPr>
          <a:lstStyle/>
          <a:p>
            <a:r>
              <a:rPr lang="sv-SE" sz="2000" dirty="0"/>
              <a:t> </a:t>
            </a:r>
            <a:endParaRPr lang="sv-SE" sz="2400" dirty="0"/>
          </a:p>
        </p:txBody>
      </p:sp>
      <p:sp>
        <p:nvSpPr>
          <p:cNvPr id="3" name="textruta 2">
            <a:extLst>
              <a:ext uri="{FF2B5EF4-FFF2-40B4-BE49-F238E27FC236}">
                <a16:creationId xmlns:a16="http://schemas.microsoft.com/office/drawing/2014/main" id="{603F3B02-ADE1-B57B-4F5C-BA2E0415A0DD}"/>
              </a:ext>
            </a:extLst>
          </p:cNvPr>
          <p:cNvSpPr txBox="1"/>
          <p:nvPr/>
        </p:nvSpPr>
        <p:spPr>
          <a:xfrm>
            <a:off x="6210300" y="1638300"/>
            <a:ext cx="5734050" cy="369332"/>
          </a:xfrm>
          <a:prstGeom prst="rect">
            <a:avLst/>
          </a:prstGeom>
          <a:noFill/>
        </p:spPr>
        <p:txBody>
          <a:bodyPr wrap="square" rtlCol="0">
            <a:spAutoFit/>
          </a:bodyPr>
          <a:lstStyle/>
          <a:p>
            <a:pPr marL="342900" indent="-342900">
              <a:buFont typeface="+mj-lt"/>
              <a:buAutoNum type="arabicPeriod"/>
            </a:pPr>
            <a:endParaRPr lang="sv-SE" dirty="0"/>
          </a:p>
        </p:txBody>
      </p:sp>
      <p:sp>
        <p:nvSpPr>
          <p:cNvPr id="4" name="textruta 3">
            <a:extLst>
              <a:ext uri="{FF2B5EF4-FFF2-40B4-BE49-F238E27FC236}">
                <a16:creationId xmlns:a16="http://schemas.microsoft.com/office/drawing/2014/main" id="{937A8791-3406-FE34-903B-C77EABBBF9B8}"/>
              </a:ext>
            </a:extLst>
          </p:cNvPr>
          <p:cNvSpPr txBox="1"/>
          <p:nvPr/>
        </p:nvSpPr>
        <p:spPr>
          <a:xfrm>
            <a:off x="6357937" y="1009710"/>
            <a:ext cx="5438775" cy="5632311"/>
          </a:xfrm>
          <a:prstGeom prst="rect">
            <a:avLst/>
          </a:prstGeom>
          <a:noFill/>
        </p:spPr>
        <p:txBody>
          <a:bodyPr wrap="square" rtlCol="0">
            <a:spAutoFit/>
          </a:bodyPr>
          <a:lstStyle/>
          <a:p>
            <a:pPr marL="342900" indent="-342900">
              <a:buAutoNum type="arabicPeriod"/>
            </a:pPr>
            <a:r>
              <a:rPr lang="sv-SE" sz="1800" u="none" strike="noStrike" kern="1200" dirty="0">
                <a:solidFill>
                  <a:schemeClr val="dk1"/>
                </a:solidFill>
                <a:effectLst/>
                <a:latin typeface="+mn-lt"/>
                <a:ea typeface="+mn-ea"/>
                <a:cs typeface="+mn-cs"/>
              </a:rPr>
              <a:t>Avrop av team? När ska man använda det ena ramavtalet ITK, alternativt ramavtalet Programvaror &amp; tjänster?</a:t>
            </a:r>
          </a:p>
          <a:p>
            <a:pPr marL="342900" indent="-342900">
              <a:buAutoNum type="arabicPeriod"/>
            </a:pPr>
            <a:endParaRPr lang="sv-SE" dirty="0">
              <a:solidFill>
                <a:schemeClr val="dk1"/>
              </a:solidFill>
              <a:highlight>
                <a:srgbClr val="FFFF00"/>
              </a:highlight>
            </a:endParaRPr>
          </a:p>
          <a:p>
            <a:pPr marL="342900" indent="-342900">
              <a:buAutoNum type="arabicPeriod"/>
            </a:pPr>
            <a:r>
              <a:rPr lang="sv-SE" dirty="0">
                <a:solidFill>
                  <a:schemeClr val="dk1"/>
                </a:solidFill>
              </a:rPr>
              <a:t>Förtydligande kring avgränsningar/skillnader mot andra IT-relaterade ramavtal?</a:t>
            </a:r>
          </a:p>
          <a:p>
            <a:pPr marL="342900" indent="-342900">
              <a:buAutoNum type="arabicPeriod"/>
            </a:pPr>
            <a:endParaRPr lang="sv-SE" dirty="0">
              <a:solidFill>
                <a:schemeClr val="dk1"/>
              </a:solidFill>
            </a:endParaRPr>
          </a:p>
          <a:p>
            <a:pPr marL="342900" indent="-342900">
              <a:buAutoNum type="arabicPeriod"/>
            </a:pPr>
            <a:r>
              <a:rPr lang="sv-SE" dirty="0">
                <a:solidFill>
                  <a:schemeClr val="dk1"/>
                </a:solidFill>
              </a:rPr>
              <a:t>Nya LAS-lagen – och ”Uthyrningslagen” - som trädde i kraft 1 okt 2022.</a:t>
            </a:r>
          </a:p>
          <a:p>
            <a:endParaRPr lang="sv-SE" dirty="0">
              <a:solidFill>
                <a:schemeClr val="dk1"/>
              </a:solidFill>
            </a:endParaRPr>
          </a:p>
          <a:p>
            <a:r>
              <a:rPr lang="sv-SE" dirty="0">
                <a:solidFill>
                  <a:schemeClr val="dk1"/>
                </a:solidFill>
              </a:rPr>
              <a:t>     Har det framkommit något nytt sedan    </a:t>
            </a:r>
          </a:p>
          <a:p>
            <a:r>
              <a:rPr lang="sv-SE" dirty="0">
                <a:solidFill>
                  <a:schemeClr val="dk1"/>
                </a:solidFill>
              </a:rPr>
              <a:t>     Avropadagen 27 oktober i i förhållande till </a:t>
            </a:r>
          </a:p>
          <a:p>
            <a:r>
              <a:rPr lang="sv-SE" dirty="0">
                <a:solidFill>
                  <a:schemeClr val="dk1"/>
                </a:solidFill>
              </a:rPr>
              <a:t>     konsulttjänsterna på ITK?</a:t>
            </a:r>
          </a:p>
          <a:p>
            <a:r>
              <a:rPr lang="sv-SE" dirty="0">
                <a:solidFill>
                  <a:schemeClr val="dk1"/>
                </a:solidFill>
              </a:rPr>
              <a:t>    </a:t>
            </a:r>
          </a:p>
          <a:p>
            <a:r>
              <a:rPr lang="sv-SE" dirty="0">
                <a:solidFill>
                  <a:schemeClr val="dk1"/>
                </a:solidFill>
              </a:rPr>
              <a:t>     Träffar de nya bestämmelserna i lagen         </a:t>
            </a:r>
          </a:p>
          <a:p>
            <a:r>
              <a:rPr lang="sv-SE" dirty="0">
                <a:solidFill>
                  <a:schemeClr val="dk1"/>
                </a:solidFill>
              </a:rPr>
              <a:t>     om uthyrning av arbetstagare era      </a:t>
            </a:r>
          </a:p>
          <a:p>
            <a:r>
              <a:rPr lang="sv-SE" dirty="0">
                <a:solidFill>
                  <a:schemeClr val="dk1"/>
                </a:solidFill>
              </a:rPr>
              <a:t>     ramavtal?</a:t>
            </a:r>
          </a:p>
          <a:p>
            <a:endParaRPr lang="sv-SE" dirty="0">
              <a:solidFill>
                <a:schemeClr val="dk1"/>
              </a:solidFill>
            </a:endParaRPr>
          </a:p>
          <a:p>
            <a:pPr marL="342900" indent="-342900">
              <a:buAutoNum type="arabicPeriod"/>
            </a:pPr>
            <a:endParaRPr lang="sv-SE" dirty="0">
              <a:solidFill>
                <a:schemeClr val="dk1"/>
              </a:solidFill>
            </a:endParaRPr>
          </a:p>
        </p:txBody>
      </p:sp>
    </p:spTree>
    <p:extLst>
      <p:ext uri="{BB962C8B-B14F-4D97-AF65-F5344CB8AC3E}">
        <p14:creationId xmlns:p14="http://schemas.microsoft.com/office/powerpoint/2010/main" val="4144487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D58A68-9210-6A24-EC33-52EB5C061CC1}"/>
              </a:ext>
            </a:extLst>
          </p:cNvPr>
          <p:cNvSpPr>
            <a:spLocks noGrp="1"/>
          </p:cNvSpPr>
          <p:nvPr>
            <p:ph type="title"/>
          </p:nvPr>
        </p:nvSpPr>
        <p:spPr>
          <a:xfrm>
            <a:off x="314325" y="2889680"/>
            <a:ext cx="5562600" cy="1090612"/>
          </a:xfrm>
        </p:spPr>
        <p:txBody>
          <a:bodyPr/>
          <a:lstStyle/>
          <a:p>
            <a:r>
              <a:rPr lang="sv-SE" sz="2800" u="none" strike="noStrike" kern="1200" dirty="0">
                <a:solidFill>
                  <a:schemeClr val="dk1"/>
                </a:solidFill>
                <a:effectLst/>
                <a:latin typeface="+mn-lt"/>
                <a:ea typeface="+mn-ea"/>
                <a:cs typeface="+mn-cs"/>
              </a:rPr>
              <a:t>Avrop av team,?</a:t>
            </a:r>
            <a:br>
              <a:rPr lang="sv-SE" sz="2800" u="none" strike="noStrike" kern="1200" dirty="0">
                <a:solidFill>
                  <a:schemeClr val="dk1"/>
                </a:solidFill>
                <a:effectLst/>
                <a:latin typeface="+mn-lt"/>
                <a:ea typeface="+mn-ea"/>
                <a:cs typeface="+mn-cs"/>
              </a:rPr>
            </a:br>
            <a:r>
              <a:rPr lang="sv-SE" sz="2800" u="none" strike="noStrike" kern="1200" dirty="0">
                <a:solidFill>
                  <a:schemeClr val="dk1"/>
                </a:solidFill>
                <a:effectLst/>
                <a:latin typeface="+mn-lt"/>
                <a:ea typeface="+mn-ea"/>
                <a:cs typeface="+mn-cs"/>
              </a:rPr>
              <a:t>När ska man använda det ena ramavtalet ITK, alternativt ramavtalet Programvaror &amp; tjänster(P&amp;T)?</a:t>
            </a:r>
            <a:br>
              <a:rPr lang="sv-SE" sz="3200" u="none" strike="noStrike" kern="1200" dirty="0">
                <a:solidFill>
                  <a:schemeClr val="dk1"/>
                </a:solidFill>
                <a:effectLst/>
                <a:latin typeface="+mn-lt"/>
                <a:ea typeface="+mn-ea"/>
                <a:cs typeface="+mn-cs"/>
              </a:rPr>
            </a:br>
            <a:endParaRPr lang="sv-SE" dirty="0"/>
          </a:p>
        </p:txBody>
      </p:sp>
      <p:sp>
        <p:nvSpPr>
          <p:cNvPr id="3" name="Platshållare för bild 2">
            <a:extLst>
              <a:ext uri="{FF2B5EF4-FFF2-40B4-BE49-F238E27FC236}">
                <a16:creationId xmlns:a16="http://schemas.microsoft.com/office/drawing/2014/main" id="{D151786A-E49B-18A2-4B77-06CB125EDE34}"/>
              </a:ext>
            </a:extLst>
          </p:cNvPr>
          <p:cNvSpPr>
            <a:spLocks noGrp="1"/>
          </p:cNvSpPr>
          <p:nvPr>
            <p:ph type="pic" sz="quarter" idx="13"/>
          </p:nvPr>
        </p:nvSpPr>
        <p:spPr/>
      </p:sp>
      <p:sp>
        <p:nvSpPr>
          <p:cNvPr id="4" name="textruta 3">
            <a:extLst>
              <a:ext uri="{FF2B5EF4-FFF2-40B4-BE49-F238E27FC236}">
                <a16:creationId xmlns:a16="http://schemas.microsoft.com/office/drawing/2014/main" id="{184B668B-F493-A992-2DBC-757EEF0FE4CD}"/>
              </a:ext>
            </a:extLst>
          </p:cNvPr>
          <p:cNvSpPr txBox="1"/>
          <p:nvPr/>
        </p:nvSpPr>
        <p:spPr>
          <a:xfrm>
            <a:off x="6219825" y="1019175"/>
            <a:ext cx="5819775" cy="5078313"/>
          </a:xfrm>
          <a:prstGeom prst="rect">
            <a:avLst/>
          </a:prstGeom>
          <a:noFill/>
        </p:spPr>
        <p:txBody>
          <a:bodyPr wrap="square" rtlCol="0">
            <a:spAutoFit/>
          </a:bodyPr>
          <a:lstStyle/>
          <a:p>
            <a:pPr marL="342900" indent="-342900">
              <a:buFont typeface="Wingdings" panose="05000000000000000000" pitchFamily="2" charset="2"/>
              <a:buChar char="q"/>
            </a:pPr>
            <a:r>
              <a:rPr lang="sv-SE" dirty="0"/>
              <a:t>Generell IT-kompetens =&gt;  ITK</a:t>
            </a:r>
          </a:p>
          <a:p>
            <a:pPr marL="342900" indent="-342900">
              <a:buFont typeface="Wingdings" panose="05000000000000000000" pitchFamily="2" charset="2"/>
              <a:buChar char="q"/>
            </a:pPr>
            <a:endParaRPr lang="sv-SE" dirty="0"/>
          </a:p>
          <a:p>
            <a:pPr marL="342900" indent="-342900">
              <a:buFont typeface="Wingdings" panose="05000000000000000000" pitchFamily="2" charset="2"/>
              <a:buChar char="q"/>
            </a:pPr>
            <a:r>
              <a:rPr lang="sv-SE" dirty="0"/>
              <a:t>Resurskonsulttjänster allmänt   =&gt;  ITK  </a:t>
            </a:r>
          </a:p>
          <a:p>
            <a:pPr marL="342900" indent="-342900">
              <a:buFont typeface="Wingdings" panose="05000000000000000000" pitchFamily="2" charset="2"/>
              <a:buChar char="q"/>
            </a:pPr>
            <a:endParaRPr lang="sv-SE" dirty="0"/>
          </a:p>
          <a:p>
            <a:pPr marL="342900" indent="-342900">
              <a:buFont typeface="Wingdings" panose="05000000000000000000" pitchFamily="2" charset="2"/>
              <a:buChar char="q"/>
            </a:pPr>
            <a:r>
              <a:rPr lang="sv-SE" dirty="0"/>
              <a:t>Kompetens  kring programvara, licenser och molntjänster =&gt;   P&amp;T</a:t>
            </a:r>
          </a:p>
          <a:p>
            <a:pPr marL="342900" indent="-342900">
              <a:buFont typeface="Wingdings" panose="05000000000000000000" pitchFamily="2" charset="2"/>
              <a:buChar char="q"/>
            </a:pPr>
            <a:endParaRPr lang="sv-SE" dirty="0"/>
          </a:p>
          <a:p>
            <a:pPr marL="342900" indent="-342900">
              <a:buFont typeface="Wingdings" panose="05000000000000000000" pitchFamily="2" charset="2"/>
              <a:buChar char="q"/>
            </a:pPr>
            <a:r>
              <a:rPr lang="sv-SE" dirty="0"/>
              <a:t>Uppdragskonsulter =&gt; P&amp;T</a:t>
            </a:r>
          </a:p>
          <a:p>
            <a:pPr marL="342900" indent="-342900">
              <a:buFont typeface="Wingdings" panose="05000000000000000000" pitchFamily="2" charset="2"/>
              <a:buChar char="q"/>
            </a:pPr>
            <a:endParaRPr lang="sv-SE" dirty="0"/>
          </a:p>
          <a:p>
            <a:pPr marL="342900" indent="-342900">
              <a:buFont typeface="Wingdings" panose="05000000000000000000" pitchFamily="2" charset="2"/>
              <a:buChar char="q"/>
            </a:pPr>
            <a:r>
              <a:rPr lang="sv-SE" dirty="0"/>
              <a:t>Team – Systemutveckling  =&gt; i P&amp;T finns avtalsvillkor för Teams , inte i ITK. Kund bestämmer vilket ramavtal som bäst passar behovet</a:t>
            </a:r>
          </a:p>
          <a:p>
            <a:pPr marL="342900" indent="-342900">
              <a:buFont typeface="Wingdings" panose="05000000000000000000" pitchFamily="2" charset="2"/>
              <a:buChar char="q"/>
            </a:pPr>
            <a:endParaRPr lang="sv-SE" dirty="0"/>
          </a:p>
          <a:p>
            <a:pPr marL="342900" indent="-342900">
              <a:buFont typeface="Wingdings" panose="05000000000000000000" pitchFamily="2" charset="2"/>
              <a:buChar char="q"/>
            </a:pPr>
            <a:r>
              <a:rPr lang="sv-SE" dirty="0"/>
              <a:t>Enkelt avrop – Dynamisk rangordning =&gt; ITK</a:t>
            </a:r>
          </a:p>
          <a:p>
            <a:pPr marL="342900" indent="-342900">
              <a:buFont typeface="Wingdings" panose="05000000000000000000" pitchFamily="2" charset="2"/>
              <a:buChar char="q"/>
            </a:pPr>
            <a:endParaRPr lang="sv-SE" dirty="0"/>
          </a:p>
          <a:p>
            <a:pPr marL="342900" indent="-342900">
              <a:buFont typeface="Wingdings" panose="05000000000000000000" pitchFamily="2" charset="2"/>
              <a:buChar char="q"/>
            </a:pPr>
            <a:r>
              <a:rPr lang="sv-SE" dirty="0"/>
              <a:t>Avrop för Kommuner och Regioner =&gt; P&amp;T</a:t>
            </a:r>
          </a:p>
          <a:p>
            <a:endParaRPr lang="sv-SE" dirty="0"/>
          </a:p>
        </p:txBody>
      </p:sp>
    </p:spTree>
    <p:extLst>
      <p:ext uri="{BB962C8B-B14F-4D97-AF65-F5344CB8AC3E}">
        <p14:creationId xmlns:p14="http://schemas.microsoft.com/office/powerpoint/2010/main" val="59805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F20E52-9E4F-F829-2D7C-388732A1C19F}"/>
              </a:ext>
            </a:extLst>
          </p:cNvPr>
          <p:cNvSpPr>
            <a:spLocks noGrp="1"/>
          </p:cNvSpPr>
          <p:nvPr>
            <p:ph type="title"/>
          </p:nvPr>
        </p:nvSpPr>
        <p:spPr>
          <a:xfrm>
            <a:off x="848657" y="2889680"/>
            <a:ext cx="4647268" cy="1090612"/>
          </a:xfrm>
        </p:spPr>
        <p:txBody>
          <a:bodyPr/>
          <a:lstStyle/>
          <a:p>
            <a:r>
              <a:rPr lang="sv-SE" sz="2400" dirty="0">
                <a:solidFill>
                  <a:schemeClr val="dk1"/>
                </a:solidFill>
              </a:rPr>
              <a:t>Förtydligande kring avgränsningar/skillnader mot andra IT-relaterade ramavtal?</a:t>
            </a:r>
            <a:br>
              <a:rPr lang="sv-SE" dirty="0">
                <a:solidFill>
                  <a:schemeClr val="dk1"/>
                </a:solidFill>
              </a:rPr>
            </a:br>
            <a:endParaRPr lang="sv-SE" dirty="0"/>
          </a:p>
        </p:txBody>
      </p:sp>
      <p:sp>
        <p:nvSpPr>
          <p:cNvPr id="3" name="Platshållare för bild 2">
            <a:extLst>
              <a:ext uri="{FF2B5EF4-FFF2-40B4-BE49-F238E27FC236}">
                <a16:creationId xmlns:a16="http://schemas.microsoft.com/office/drawing/2014/main" id="{4545522C-CBAB-E6FC-03D4-1F58A226FA75}"/>
              </a:ext>
            </a:extLst>
          </p:cNvPr>
          <p:cNvSpPr>
            <a:spLocks noGrp="1"/>
          </p:cNvSpPr>
          <p:nvPr>
            <p:ph type="pic" sz="quarter" idx="13"/>
          </p:nvPr>
        </p:nvSpPr>
        <p:spPr/>
      </p:sp>
      <p:sp>
        <p:nvSpPr>
          <p:cNvPr id="4" name="textruta 3">
            <a:extLst>
              <a:ext uri="{FF2B5EF4-FFF2-40B4-BE49-F238E27FC236}">
                <a16:creationId xmlns:a16="http://schemas.microsoft.com/office/drawing/2014/main" id="{AA8E61DC-2100-D6FD-972B-5079285BC2C6}"/>
              </a:ext>
            </a:extLst>
          </p:cNvPr>
          <p:cNvSpPr txBox="1"/>
          <p:nvPr/>
        </p:nvSpPr>
        <p:spPr>
          <a:xfrm>
            <a:off x="6496049" y="885825"/>
            <a:ext cx="5191125" cy="4524315"/>
          </a:xfrm>
          <a:prstGeom prst="rect">
            <a:avLst/>
          </a:prstGeom>
          <a:noFill/>
        </p:spPr>
        <p:txBody>
          <a:bodyPr wrap="square" rtlCol="0">
            <a:spAutoFit/>
          </a:bodyPr>
          <a:lstStyle/>
          <a:p>
            <a:pPr marL="285750" indent="-285750">
              <a:buFont typeface="Wingdings" panose="05000000000000000000" pitchFamily="2" charset="2"/>
              <a:buChar char="q"/>
            </a:pPr>
            <a:r>
              <a:rPr lang="sv-SE" dirty="0"/>
              <a:t>IT-ramavtal med produkter och (konsult)tjänster, Klient, Datacenter, Skrivare m.fl.</a:t>
            </a:r>
          </a:p>
          <a:p>
            <a:pPr marL="285750" indent="-285750">
              <a:buFont typeface="Wingdings" panose="05000000000000000000" pitchFamily="2" charset="2"/>
              <a:buChar char="q"/>
            </a:pPr>
            <a:endParaRPr lang="sv-SE" dirty="0"/>
          </a:p>
          <a:p>
            <a:pPr marL="285750" indent="-285750">
              <a:buFont typeface="Wingdings" panose="05000000000000000000" pitchFamily="2" charset="2"/>
              <a:buChar char="q"/>
            </a:pPr>
            <a:r>
              <a:rPr lang="sv-SE" dirty="0"/>
              <a:t>Ramavtal med tjänster(</a:t>
            </a:r>
            <a:r>
              <a:rPr lang="sv-SE" dirty="0" err="1"/>
              <a:t>inkl</a:t>
            </a:r>
            <a:r>
              <a:rPr lang="sv-SE" dirty="0"/>
              <a:t> konsulttjänster) ITK, P&amp;T, </a:t>
            </a:r>
            <a:r>
              <a:rPr lang="sv-SE" dirty="0" err="1"/>
              <a:t>KOMtjänst</a:t>
            </a:r>
            <a:r>
              <a:rPr lang="sv-SE" dirty="0"/>
              <a:t>, </a:t>
            </a:r>
            <a:r>
              <a:rPr lang="sv-SE" dirty="0" err="1"/>
              <a:t>m.fl</a:t>
            </a:r>
            <a:endParaRPr lang="sv-SE" dirty="0"/>
          </a:p>
          <a:p>
            <a:endParaRPr lang="sv-SE" dirty="0"/>
          </a:p>
          <a:p>
            <a:pPr marL="285750" indent="-285750">
              <a:buFont typeface="Wingdings" panose="05000000000000000000" pitchFamily="2" charset="2"/>
              <a:buChar char="q"/>
            </a:pPr>
            <a:r>
              <a:rPr lang="sv-SE" dirty="0"/>
              <a:t>Avropande myndighet avgör vilket ramavtal som passar behovet bäst</a:t>
            </a:r>
          </a:p>
          <a:p>
            <a:pPr marL="285750" indent="-285750">
              <a:buFont typeface="Wingdings" panose="05000000000000000000" pitchFamily="2" charset="2"/>
              <a:buChar char="q"/>
            </a:pPr>
            <a:endParaRPr lang="sv-SE" dirty="0"/>
          </a:p>
          <a:p>
            <a:pPr marL="285750" indent="-285750">
              <a:buFont typeface="Wingdings" panose="05000000000000000000" pitchFamily="2" charset="2"/>
              <a:buChar char="q"/>
            </a:pPr>
            <a:r>
              <a:rPr lang="sv-SE" dirty="0"/>
              <a:t>Behovet styr!</a:t>
            </a:r>
          </a:p>
          <a:p>
            <a:endParaRPr lang="sv-SE" dirty="0"/>
          </a:p>
          <a:p>
            <a:pPr marL="285750" indent="-285750">
              <a:buFont typeface="Wingdings" panose="05000000000000000000" pitchFamily="2" charset="2"/>
              <a:buChar char="q"/>
            </a:pPr>
            <a:r>
              <a:rPr lang="sv-SE" dirty="0"/>
              <a:t>Avgöra vilket ramavtal som passar bäst? RFI!  </a:t>
            </a:r>
          </a:p>
          <a:p>
            <a:endParaRPr lang="sv-SE" dirty="0"/>
          </a:p>
          <a:p>
            <a:pPr marL="285750" indent="-285750">
              <a:buFont typeface="Wingdings" panose="05000000000000000000" pitchFamily="2" charset="2"/>
              <a:buChar char="q"/>
            </a:pPr>
            <a:r>
              <a:rPr lang="sv-SE" dirty="0"/>
              <a:t>Kontakta ramavtalsansvarig</a:t>
            </a:r>
          </a:p>
        </p:txBody>
      </p:sp>
    </p:spTree>
    <p:extLst>
      <p:ext uri="{BB962C8B-B14F-4D97-AF65-F5344CB8AC3E}">
        <p14:creationId xmlns:p14="http://schemas.microsoft.com/office/powerpoint/2010/main" val="939565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6A1A53-919E-A8B9-EE47-3631168E46B2}"/>
              </a:ext>
            </a:extLst>
          </p:cNvPr>
          <p:cNvSpPr>
            <a:spLocks noGrp="1"/>
          </p:cNvSpPr>
          <p:nvPr>
            <p:ph type="title"/>
          </p:nvPr>
        </p:nvSpPr>
        <p:spPr>
          <a:xfrm>
            <a:off x="304800" y="2889680"/>
            <a:ext cx="5686425" cy="1090612"/>
          </a:xfrm>
        </p:spPr>
        <p:txBody>
          <a:bodyPr/>
          <a:lstStyle/>
          <a:p>
            <a:pPr marL="342900" indent="-342900"/>
            <a:r>
              <a:rPr lang="sv-SE" sz="2400" dirty="0">
                <a:solidFill>
                  <a:schemeClr val="dk1"/>
                </a:solidFill>
              </a:rPr>
              <a:t>Nya LAS-lagen – och ”Uthyrningslagen” - som trädde i kraft 1 okt 2022.</a:t>
            </a:r>
            <a:br>
              <a:rPr lang="sv-SE" sz="2400" dirty="0">
                <a:solidFill>
                  <a:schemeClr val="dk1"/>
                </a:solidFill>
              </a:rPr>
            </a:br>
            <a:br>
              <a:rPr lang="sv-SE" sz="2400" dirty="0">
                <a:solidFill>
                  <a:schemeClr val="dk1"/>
                </a:solidFill>
              </a:rPr>
            </a:br>
            <a:br>
              <a:rPr lang="sv-SE" sz="2400" dirty="0">
                <a:solidFill>
                  <a:schemeClr val="dk1"/>
                </a:solidFill>
              </a:rPr>
            </a:br>
            <a:r>
              <a:rPr lang="sv-SE" sz="2000" dirty="0">
                <a:solidFill>
                  <a:schemeClr val="dk1"/>
                </a:solidFill>
              </a:rPr>
              <a:t>Träffar de nya bestämmelserna i lagen om uthyrning av arbetstagare era ramavtal?</a:t>
            </a:r>
            <a:br>
              <a:rPr lang="sv-SE" sz="2000" dirty="0">
                <a:solidFill>
                  <a:schemeClr val="dk1"/>
                </a:solidFill>
              </a:rPr>
            </a:br>
            <a:br>
              <a:rPr lang="sv-SE" sz="2000" dirty="0">
                <a:solidFill>
                  <a:schemeClr val="dk1"/>
                </a:solidFill>
              </a:rPr>
            </a:br>
            <a:br>
              <a:rPr lang="sv-SE" sz="2000" dirty="0">
                <a:solidFill>
                  <a:schemeClr val="dk1"/>
                </a:solidFill>
              </a:rPr>
            </a:br>
            <a:r>
              <a:rPr lang="sv-SE" sz="2000" dirty="0">
                <a:solidFill>
                  <a:schemeClr val="dk1"/>
                </a:solidFill>
              </a:rPr>
              <a:t>Har det framkommit något nytt sedan Avropadagen 27 oktober i förhållande till konsulttjänsterna på ITK?</a:t>
            </a:r>
            <a:br>
              <a:rPr lang="sv-SE" sz="2000" dirty="0">
                <a:solidFill>
                  <a:schemeClr val="dk1"/>
                </a:solidFill>
              </a:rPr>
            </a:br>
            <a:r>
              <a:rPr lang="sv-SE" sz="2000" dirty="0">
                <a:solidFill>
                  <a:schemeClr val="dk1"/>
                </a:solidFill>
              </a:rPr>
              <a:t>    </a:t>
            </a:r>
            <a:br>
              <a:rPr lang="sv-SE" sz="2000" dirty="0">
                <a:solidFill>
                  <a:schemeClr val="dk1"/>
                </a:solidFill>
              </a:rPr>
            </a:br>
            <a:r>
              <a:rPr lang="sv-SE" sz="2400" dirty="0">
                <a:solidFill>
                  <a:schemeClr val="dk1"/>
                </a:solidFill>
              </a:rPr>
              <a:t>     </a:t>
            </a:r>
            <a:br>
              <a:rPr lang="sv-SE" dirty="0">
                <a:solidFill>
                  <a:schemeClr val="dk1"/>
                </a:solidFill>
              </a:rPr>
            </a:br>
            <a:endParaRPr lang="sv-SE" dirty="0"/>
          </a:p>
        </p:txBody>
      </p:sp>
      <p:sp>
        <p:nvSpPr>
          <p:cNvPr id="3" name="Platshållare för bild 2">
            <a:extLst>
              <a:ext uri="{FF2B5EF4-FFF2-40B4-BE49-F238E27FC236}">
                <a16:creationId xmlns:a16="http://schemas.microsoft.com/office/drawing/2014/main" id="{E836B493-FDBD-0FE4-41D3-9511EB26B31D}"/>
              </a:ext>
            </a:extLst>
          </p:cNvPr>
          <p:cNvSpPr>
            <a:spLocks noGrp="1"/>
          </p:cNvSpPr>
          <p:nvPr>
            <p:ph type="pic" sz="quarter" idx="13"/>
          </p:nvPr>
        </p:nvSpPr>
        <p:spPr/>
      </p:sp>
      <p:sp>
        <p:nvSpPr>
          <p:cNvPr id="4" name="textruta 3">
            <a:extLst>
              <a:ext uri="{FF2B5EF4-FFF2-40B4-BE49-F238E27FC236}">
                <a16:creationId xmlns:a16="http://schemas.microsoft.com/office/drawing/2014/main" id="{E5B05A96-F1A6-42E5-7BB3-ECCBEE5E2268}"/>
              </a:ext>
            </a:extLst>
          </p:cNvPr>
          <p:cNvSpPr txBox="1"/>
          <p:nvPr/>
        </p:nvSpPr>
        <p:spPr>
          <a:xfrm>
            <a:off x="6617493" y="271584"/>
            <a:ext cx="5491163" cy="6032421"/>
          </a:xfrm>
          <a:prstGeom prst="rect">
            <a:avLst/>
          </a:prstGeom>
          <a:noFill/>
        </p:spPr>
        <p:txBody>
          <a:bodyPr wrap="square" rtlCol="0">
            <a:spAutoFit/>
          </a:bodyPr>
          <a:lstStyle/>
          <a:p>
            <a:pPr algn="l"/>
            <a:endParaRPr lang="sv-SE" sz="1800" b="0" i="0" u="none" strike="noStrike" baseline="0" dirty="0">
              <a:solidFill>
                <a:srgbClr val="000000"/>
              </a:solidFill>
              <a:latin typeface="Merriweather Sans" panose="00000500000000000000" pitchFamily="2" charset="0"/>
            </a:endParaRPr>
          </a:p>
          <a:p>
            <a:pPr marR="117620" algn="l"/>
            <a:r>
              <a:rPr lang="sv-SE" sz="2400" b="0" i="0" u="none" strike="noStrike" baseline="0" dirty="0">
                <a:latin typeface="Merriweather Sans" panose="00000500000000000000" pitchFamily="2" charset="0"/>
              </a:rPr>
              <a:t>Lag (2012:854) om uthyrning av arbetstagare – fr.o.m. 1 okt 2022</a:t>
            </a:r>
          </a:p>
          <a:p>
            <a:pPr marR="117620" algn="l"/>
            <a:endParaRPr lang="sv-SE" sz="2400" dirty="0">
              <a:latin typeface="Merriweather Sans" panose="00000500000000000000" pitchFamily="2" charset="0"/>
            </a:endParaRPr>
          </a:p>
          <a:p>
            <a:pPr algn="l"/>
            <a:endParaRPr lang="sv-SE" sz="1800" b="0" i="0" u="none" strike="noStrike" baseline="0" dirty="0">
              <a:solidFill>
                <a:srgbClr val="000000"/>
              </a:solidFill>
              <a:latin typeface="Merriweather Sans" panose="00000500000000000000" pitchFamily="2" charset="0"/>
            </a:endParaRPr>
          </a:p>
          <a:p>
            <a:pPr marR="0" algn="l"/>
            <a:r>
              <a:rPr lang="sv-SE" sz="1800" b="0" i="1" u="none" strike="noStrike" baseline="0" dirty="0">
                <a:latin typeface="Merriweather Sans" panose="00000500000000000000" pitchFamily="2" charset="0"/>
              </a:rPr>
              <a:t>Denna lag gäller </a:t>
            </a:r>
            <a:r>
              <a:rPr lang="sv-SE" sz="1800" b="1" i="1" u="none" strike="noStrike" baseline="0" dirty="0">
                <a:latin typeface="Merriweather Sans" panose="00000500000000000000" pitchFamily="2" charset="0"/>
              </a:rPr>
              <a:t>arbetstagare som är anställda av bemanningsföretag </a:t>
            </a:r>
            <a:r>
              <a:rPr lang="sv-SE" sz="1800" b="0" i="1" u="none" strike="noStrike" baseline="0" dirty="0">
                <a:latin typeface="Merriweather Sans" panose="00000500000000000000" pitchFamily="2" charset="0"/>
              </a:rPr>
              <a:t>i syfte att hyras ut till kundföretag för arbete under kundföretagets kontroll och ledning.</a:t>
            </a:r>
          </a:p>
          <a:p>
            <a:pPr marR="0" algn="l"/>
            <a:endParaRPr lang="sv-SE" i="1" dirty="0">
              <a:latin typeface="Merriweather Sans" panose="00000500000000000000" pitchFamily="2" charset="0"/>
            </a:endParaRPr>
          </a:p>
          <a:p>
            <a:pPr algn="l"/>
            <a:endParaRPr lang="sv-SE" sz="1800" b="0" i="0" u="none" strike="noStrike" baseline="0" dirty="0">
              <a:solidFill>
                <a:srgbClr val="000000"/>
              </a:solidFill>
              <a:latin typeface="Merriweather Sans" panose="00000500000000000000" pitchFamily="2" charset="0"/>
            </a:endParaRPr>
          </a:p>
          <a:p>
            <a:pPr marR="0" algn="l"/>
            <a:r>
              <a:rPr lang="sv-SE" sz="1800" b="0" i="1" u="none" strike="noStrike" baseline="0" dirty="0">
                <a:latin typeface="Merriweather Sans" panose="00000500000000000000" pitchFamily="2" charset="0"/>
              </a:rPr>
              <a:t>Definition ”bemanningsföretag”</a:t>
            </a:r>
          </a:p>
          <a:p>
            <a:pPr marR="0" algn="l"/>
            <a:endParaRPr lang="sv-SE" sz="1800" b="0" i="0" u="none" strike="noStrike" baseline="0" dirty="0">
              <a:latin typeface="Merriweather Sans" panose="00000500000000000000" pitchFamily="2" charset="0"/>
            </a:endParaRPr>
          </a:p>
          <a:p>
            <a:pPr marR="0" algn="l"/>
            <a:r>
              <a:rPr lang="sv-SE" sz="1800" b="0" i="1" u="none" strike="noStrike" baseline="0" dirty="0">
                <a:latin typeface="Merriweather Sans" panose="00000500000000000000" pitchFamily="2" charset="0"/>
              </a:rPr>
              <a:t>En fysisk eller juridisk person som har arbetstagare anställda i syfte att hyra ut dessa till kundföretag för arbete under kundföretagets kontroll och ledning.</a:t>
            </a:r>
          </a:p>
          <a:p>
            <a:pPr marR="0" algn="l"/>
            <a:endParaRPr lang="sv-SE" sz="1800" b="0" i="1" u="none" strike="noStrike" baseline="0" dirty="0">
              <a:latin typeface="Merriweather Sans" panose="00000500000000000000" pitchFamily="2" charset="0"/>
            </a:endParaRPr>
          </a:p>
          <a:p>
            <a:pPr marR="0" algn="l"/>
            <a:endParaRPr lang="sv-SE" sz="2000" b="0" i="0" u="none" strike="noStrike" baseline="0" dirty="0">
              <a:latin typeface="Merriweather Sans" panose="00000500000000000000" pitchFamily="2" charset="0"/>
            </a:endParaRPr>
          </a:p>
          <a:p>
            <a:pPr marR="117620" algn="l"/>
            <a:endParaRPr lang="sv-SE" sz="2400" dirty="0"/>
          </a:p>
        </p:txBody>
      </p:sp>
    </p:spTree>
    <p:extLst>
      <p:ext uri="{BB962C8B-B14F-4D97-AF65-F5344CB8AC3E}">
        <p14:creationId xmlns:p14="http://schemas.microsoft.com/office/powerpoint/2010/main" val="201771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1EAECAD-78B5-4D84-BD3B-5CDC0707C535}"/>
              </a:ext>
            </a:extLst>
          </p:cNvPr>
          <p:cNvSpPr>
            <a:spLocks noGrp="1"/>
          </p:cNvSpPr>
          <p:nvPr>
            <p:ph type="body" idx="1"/>
          </p:nvPr>
        </p:nvSpPr>
        <p:spPr/>
        <p:txBody>
          <a:bodyPr/>
          <a:lstStyle/>
          <a:p>
            <a:r>
              <a:rPr lang="sv-SE" sz="3200" b="1" dirty="0"/>
              <a:t>Agenda ITK</a:t>
            </a:r>
          </a:p>
        </p:txBody>
      </p:sp>
      <p:sp>
        <p:nvSpPr>
          <p:cNvPr id="3" name="Platshållare för innehåll 2">
            <a:extLst>
              <a:ext uri="{FF2B5EF4-FFF2-40B4-BE49-F238E27FC236}">
                <a16:creationId xmlns:a16="http://schemas.microsoft.com/office/drawing/2014/main" id="{7837BEAE-2FD9-4982-ADDC-464014EBF250}"/>
              </a:ext>
            </a:extLst>
          </p:cNvPr>
          <p:cNvSpPr>
            <a:spLocks noGrp="1"/>
          </p:cNvSpPr>
          <p:nvPr>
            <p:ph sz="half" idx="2"/>
          </p:nvPr>
        </p:nvSpPr>
        <p:spPr>
          <a:xfrm>
            <a:off x="839787" y="1145854"/>
            <a:ext cx="4818063" cy="5712146"/>
          </a:xfrm>
        </p:spPr>
        <p:txBody>
          <a:bodyPr/>
          <a:lstStyle/>
          <a:p>
            <a:pPr marL="0" indent="0">
              <a:buNone/>
            </a:pPr>
            <a:endParaRPr lang="sv-SE" b="1" dirty="0"/>
          </a:p>
          <a:p>
            <a:pPr marL="0" indent="0">
              <a:buNone/>
            </a:pPr>
            <a:r>
              <a:rPr lang="sv-SE" b="1" dirty="0"/>
              <a:t>De nya ramavtalen IT-konsulttjänster Resurskonsulter:</a:t>
            </a:r>
          </a:p>
          <a:p>
            <a:pPr>
              <a:buFontTx/>
              <a:buChar char="-"/>
            </a:pPr>
            <a:r>
              <a:rPr lang="sv-SE" dirty="0"/>
              <a:t>Nu är alla fem (5) avtalsområden färdiga för avrop</a:t>
            </a:r>
          </a:p>
          <a:p>
            <a:pPr>
              <a:buFontTx/>
              <a:buChar char="-"/>
            </a:pPr>
            <a:r>
              <a:rPr lang="sv-SE" dirty="0"/>
              <a:t>Kombinerad avropsordning (dynamisk rangordning och förnyad konkurrensutsättning)</a:t>
            </a:r>
          </a:p>
          <a:p>
            <a:pPr>
              <a:buFontTx/>
              <a:buChar char="-"/>
            </a:pPr>
            <a:r>
              <a:rPr lang="sv-SE" dirty="0"/>
              <a:t>Priser</a:t>
            </a:r>
          </a:p>
          <a:p>
            <a:pPr>
              <a:buFontTx/>
              <a:buChar char="-"/>
            </a:pPr>
            <a:r>
              <a:rPr lang="sv-SE" dirty="0"/>
              <a:t>Särskilt att beakta vid avrop</a:t>
            </a:r>
            <a:br>
              <a:rPr lang="sv-SE" b="1" dirty="0"/>
            </a:br>
            <a:endParaRPr lang="sv-SE" b="1" dirty="0"/>
          </a:p>
          <a:p>
            <a:pPr marL="0" indent="0">
              <a:buNone/>
            </a:pPr>
            <a:r>
              <a:rPr lang="sv-SE" b="1" dirty="0"/>
              <a:t>Stöddokument</a:t>
            </a:r>
          </a:p>
          <a:p>
            <a:pPr marL="0" indent="0">
              <a:buNone/>
            </a:pPr>
            <a:endParaRPr lang="sv-SE" b="1" dirty="0"/>
          </a:p>
        </p:txBody>
      </p:sp>
      <p:sp>
        <p:nvSpPr>
          <p:cNvPr id="10" name="textruta 9">
            <a:extLst>
              <a:ext uri="{FF2B5EF4-FFF2-40B4-BE49-F238E27FC236}">
                <a16:creationId xmlns:a16="http://schemas.microsoft.com/office/drawing/2014/main" id="{6F384EBA-9578-455C-A2E5-C3B2475517A2}"/>
              </a:ext>
            </a:extLst>
          </p:cNvPr>
          <p:cNvSpPr txBox="1"/>
          <p:nvPr/>
        </p:nvSpPr>
        <p:spPr>
          <a:xfrm>
            <a:off x="6388102" y="1398953"/>
            <a:ext cx="5499098" cy="1846659"/>
          </a:xfrm>
          <a:prstGeom prst="rect">
            <a:avLst/>
          </a:prstGeom>
          <a:noFill/>
        </p:spPr>
        <p:txBody>
          <a:bodyPr wrap="square">
            <a:spAutoFit/>
          </a:bodyPr>
          <a:lstStyle/>
          <a:p>
            <a:pPr marL="0" indent="0">
              <a:buNone/>
            </a:pPr>
            <a:r>
              <a:rPr lang="sv-SE" sz="2400" b="1" i="1" dirty="0">
                <a:effectLst/>
                <a:latin typeface="Calibri" panose="020F0502020204030204" pitchFamily="34" charset="0"/>
              </a:rPr>
              <a:t>Resurskonsulttjänster</a:t>
            </a:r>
            <a:br>
              <a:rPr lang="sv-SE" sz="2400" i="1" dirty="0">
                <a:effectLst/>
                <a:latin typeface="Calibri" panose="020F0502020204030204" pitchFamily="34" charset="0"/>
              </a:rPr>
            </a:br>
            <a:r>
              <a:rPr lang="sv-SE" i="1" dirty="0">
                <a:effectLst/>
                <a:latin typeface="Calibri" panose="020F0502020204030204" pitchFamily="34" charset="0"/>
              </a:rPr>
              <a:t>Med resurskonsult avses att ramavtalsleverantör </a:t>
            </a:r>
            <a:r>
              <a:rPr lang="sv-SE" i="1" u="sng" dirty="0">
                <a:effectLst/>
                <a:latin typeface="Calibri" panose="020F0502020204030204" pitchFamily="34" charset="0"/>
              </a:rPr>
              <a:t>tillhandahåller en eller flera konsulter som resurser</a:t>
            </a:r>
            <a:r>
              <a:rPr lang="sv-SE" i="1" dirty="0">
                <a:effectLst/>
                <a:latin typeface="Calibri" panose="020F0502020204030204" pitchFamily="34" charset="0"/>
              </a:rPr>
              <a:t>. Dessa </a:t>
            </a:r>
            <a:r>
              <a:rPr lang="sv-SE" i="1" u="sng" dirty="0">
                <a:effectLst/>
                <a:latin typeface="Calibri" panose="020F0502020204030204" pitchFamily="34" charset="0"/>
              </a:rPr>
              <a:t>arbetsleds av avropsberättigad </a:t>
            </a:r>
            <a:r>
              <a:rPr lang="sv-SE" i="1" dirty="0">
                <a:effectLst/>
                <a:latin typeface="Calibri" panose="020F0502020204030204" pitchFamily="34" charset="0"/>
              </a:rPr>
              <a:t>och där ramavtalsleverantör inte åtagit sig att tillhandahålla ett visst avtalat resultat med överenskomna egenskaper.</a:t>
            </a:r>
            <a:endParaRPr lang="sv-SE" dirty="0"/>
          </a:p>
        </p:txBody>
      </p:sp>
    </p:spTree>
    <p:extLst>
      <p:ext uri="{BB962C8B-B14F-4D97-AF65-F5344CB8AC3E}">
        <p14:creationId xmlns:p14="http://schemas.microsoft.com/office/powerpoint/2010/main" val="54398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9E5375-D73B-8486-D96E-3D55B9AF9232}"/>
              </a:ext>
            </a:extLst>
          </p:cNvPr>
          <p:cNvSpPr>
            <a:spLocks noGrp="1"/>
          </p:cNvSpPr>
          <p:nvPr>
            <p:ph type="title"/>
          </p:nvPr>
        </p:nvSpPr>
        <p:spPr>
          <a:xfrm>
            <a:off x="314326" y="2889680"/>
            <a:ext cx="5562600" cy="1090612"/>
          </a:xfrm>
        </p:spPr>
        <p:txBody>
          <a:bodyPr/>
          <a:lstStyle/>
          <a:p>
            <a:pPr marL="342900" indent="-342900"/>
            <a:r>
              <a:rPr lang="sv-SE" dirty="0">
                <a:solidFill>
                  <a:schemeClr val="dk1"/>
                </a:solidFill>
              </a:rPr>
              <a:t>	</a:t>
            </a:r>
            <a:br>
              <a:rPr lang="sv-SE" sz="2400" dirty="0">
                <a:solidFill>
                  <a:schemeClr val="dk1"/>
                </a:solidFill>
              </a:rPr>
            </a:br>
            <a:endParaRPr lang="sv-SE" sz="2400" dirty="0"/>
          </a:p>
        </p:txBody>
      </p:sp>
      <p:sp>
        <p:nvSpPr>
          <p:cNvPr id="3" name="Platshållare för bild 2">
            <a:extLst>
              <a:ext uri="{FF2B5EF4-FFF2-40B4-BE49-F238E27FC236}">
                <a16:creationId xmlns:a16="http://schemas.microsoft.com/office/drawing/2014/main" id="{9D448958-900F-F8C7-1AB9-50492CD73D66}"/>
              </a:ext>
            </a:extLst>
          </p:cNvPr>
          <p:cNvSpPr>
            <a:spLocks noGrp="1"/>
          </p:cNvSpPr>
          <p:nvPr>
            <p:ph type="pic" sz="quarter" idx="13"/>
          </p:nvPr>
        </p:nvSpPr>
        <p:spPr/>
      </p:sp>
      <p:sp>
        <p:nvSpPr>
          <p:cNvPr id="4" name="textruta 3">
            <a:extLst>
              <a:ext uri="{FF2B5EF4-FFF2-40B4-BE49-F238E27FC236}">
                <a16:creationId xmlns:a16="http://schemas.microsoft.com/office/drawing/2014/main" id="{3731EF7C-0ACB-0FE5-8A3D-AA063EDE2BA5}"/>
              </a:ext>
            </a:extLst>
          </p:cNvPr>
          <p:cNvSpPr txBox="1"/>
          <p:nvPr/>
        </p:nvSpPr>
        <p:spPr>
          <a:xfrm>
            <a:off x="6300787" y="161925"/>
            <a:ext cx="5686425" cy="6186309"/>
          </a:xfrm>
          <a:prstGeom prst="rect">
            <a:avLst/>
          </a:prstGeom>
          <a:noFill/>
        </p:spPr>
        <p:txBody>
          <a:bodyPr wrap="square" rtlCol="0">
            <a:spAutoFit/>
          </a:bodyPr>
          <a:lstStyle/>
          <a:p>
            <a:pPr algn="l"/>
            <a:endParaRPr lang="sv-SE" sz="1800" b="0" i="0" u="none" strike="noStrike" baseline="0" dirty="0">
              <a:solidFill>
                <a:srgbClr val="000000"/>
              </a:solidFill>
              <a:latin typeface="Merriweather Sans" panose="00000500000000000000" pitchFamily="2" charset="0"/>
            </a:endParaRPr>
          </a:p>
          <a:p>
            <a:pPr marR="0" algn="l"/>
            <a:r>
              <a:rPr lang="sv-SE" sz="1800" b="0" i="0" u="none" strike="noStrike" baseline="0" dirty="0">
                <a:latin typeface="Merriweather Sans" panose="00000500000000000000" pitchFamily="2" charset="0"/>
              </a:rPr>
              <a:t>Rekvisit i lag</a:t>
            </a:r>
          </a:p>
          <a:p>
            <a:pPr marR="0" algn="l"/>
            <a:endParaRPr lang="sv-SE" sz="1800" b="0" i="0" u="none" strike="noStrike" baseline="0" dirty="0">
              <a:latin typeface="Merriweather Sans" panose="00000500000000000000" pitchFamily="2" charset="0"/>
            </a:endParaRPr>
          </a:p>
          <a:p>
            <a:pPr marR="0" algn="l"/>
            <a:r>
              <a:rPr lang="sv-SE" sz="1800" b="0" i="0" u="none" strike="noStrike" baseline="0" dirty="0">
                <a:latin typeface="Merriweather Sans" panose="00000500000000000000" pitchFamily="2" charset="0"/>
              </a:rPr>
              <a:t>Denna lag gäller arbetstagare som är anställda av bemanningsföretag i syfte att hyras ut till kundföretag för </a:t>
            </a:r>
            <a:r>
              <a:rPr lang="sv-SE" sz="1800" b="1" i="0" u="none" strike="noStrike" baseline="0" dirty="0">
                <a:latin typeface="Merriweather Sans" panose="00000500000000000000" pitchFamily="2" charset="0"/>
              </a:rPr>
              <a:t>arbete under kundföretagets kontroll och ledning</a:t>
            </a:r>
            <a:r>
              <a:rPr lang="sv-SE" sz="1800" b="0" i="0" u="none" strike="noStrike" baseline="0" dirty="0">
                <a:latin typeface="Merriweather Sans" panose="00000500000000000000" pitchFamily="2" charset="0"/>
              </a:rPr>
              <a:t>.</a:t>
            </a:r>
          </a:p>
          <a:p>
            <a:pPr marR="0" algn="l"/>
            <a:endParaRPr lang="sv-SE" dirty="0">
              <a:latin typeface="Merriweather Sans" panose="00000500000000000000" pitchFamily="2" charset="0"/>
            </a:endParaRPr>
          </a:p>
          <a:p>
            <a:pPr marR="0" algn="l"/>
            <a:r>
              <a:rPr lang="sv-SE" sz="1800" b="0" i="0" u="none" strike="noStrike" baseline="0" dirty="0">
                <a:latin typeface="Merriweather Sans" panose="00000500000000000000" pitchFamily="2" charset="0"/>
              </a:rPr>
              <a:t>Snarlikt definitionen av  Resurskonsulter i våra ramavtal…!</a:t>
            </a:r>
          </a:p>
          <a:p>
            <a:pPr marR="0" algn="l"/>
            <a:r>
              <a:rPr lang="sv-SE" dirty="0">
                <a:latin typeface="Merriweather Sans" panose="00000500000000000000" pitchFamily="2" charset="0"/>
              </a:rPr>
              <a:t> </a:t>
            </a:r>
          </a:p>
          <a:p>
            <a:pPr marR="0" algn="l"/>
            <a:r>
              <a:rPr lang="sv-SE" dirty="0">
                <a:latin typeface="Merriweather Sans" panose="00000500000000000000" pitchFamily="2" charset="0"/>
              </a:rPr>
              <a:t>Definition i </a:t>
            </a:r>
            <a:r>
              <a:rPr lang="sv-SE" dirty="0" err="1">
                <a:latin typeface="Merriweather Sans" panose="00000500000000000000" pitchFamily="2" charset="0"/>
              </a:rPr>
              <a:t>IT-Konsulttjänster</a:t>
            </a:r>
            <a:endParaRPr lang="sv-SE" dirty="0">
              <a:latin typeface="Merriweather Sans" panose="00000500000000000000" pitchFamily="2" charset="0"/>
            </a:endParaRPr>
          </a:p>
          <a:p>
            <a:pPr marR="0" algn="l"/>
            <a:endParaRPr lang="sv-SE" dirty="0">
              <a:latin typeface="Merriweather Sans" panose="00000500000000000000" pitchFamily="2" charset="0"/>
            </a:endParaRPr>
          </a:p>
          <a:p>
            <a:pPr algn="l"/>
            <a:r>
              <a:rPr lang="sv-SE" sz="1800" b="0" i="1" u="none" strike="noStrike" baseline="0" dirty="0">
                <a:latin typeface="ArialMT"/>
              </a:rPr>
              <a:t>Med </a:t>
            </a:r>
            <a:r>
              <a:rPr lang="sv-SE" sz="1800" b="1" i="1" u="none" strike="noStrike" baseline="0" dirty="0">
                <a:latin typeface="ArialMT"/>
              </a:rPr>
              <a:t>Resurskonsulttjänst</a:t>
            </a:r>
            <a:r>
              <a:rPr lang="sv-SE" sz="1800" b="0" i="1" u="none" strike="noStrike" baseline="0" dirty="0">
                <a:latin typeface="ArialMT"/>
              </a:rPr>
              <a:t> avses att Ramavtalsleverantör tillhandahåller Konsult som resurs som </a:t>
            </a:r>
            <a:r>
              <a:rPr lang="sv-SE" sz="1800" b="1" i="1" u="none" strike="noStrike" baseline="0" dirty="0">
                <a:latin typeface="ArialMT"/>
              </a:rPr>
              <a:t>arbetsleds av Kund </a:t>
            </a:r>
            <a:r>
              <a:rPr lang="sv-SE" sz="1800" b="0" i="1" u="none" strike="noStrike" baseline="0" dirty="0">
                <a:latin typeface="ArialMT"/>
              </a:rPr>
              <a:t>och där</a:t>
            </a:r>
          </a:p>
          <a:p>
            <a:pPr algn="l"/>
            <a:r>
              <a:rPr lang="sv-SE" sz="1800" b="0" i="1" u="none" strike="noStrike" baseline="0" dirty="0">
                <a:latin typeface="ArialMT"/>
              </a:rPr>
              <a:t>Ramavtalsleverantör </a:t>
            </a:r>
            <a:r>
              <a:rPr lang="sv-SE" sz="1800" b="0" i="1" u="sng" strike="noStrike" baseline="0" dirty="0">
                <a:latin typeface="ArialMT"/>
              </a:rPr>
              <a:t>inte åtagit sig att tillhandahålla ett visst avtalat resultat </a:t>
            </a:r>
            <a:r>
              <a:rPr lang="sv-SE" sz="1800" b="0" i="1" u="none" strike="noStrike" baseline="0" dirty="0">
                <a:latin typeface="ArialMT"/>
              </a:rPr>
              <a:t>med överenskomna egenskaper samt som är förknippat med</a:t>
            </a:r>
          </a:p>
          <a:p>
            <a:pPr algn="l"/>
            <a:r>
              <a:rPr lang="sv-SE" sz="1800" b="0" i="1" u="none" strike="noStrike" baseline="0" dirty="0">
                <a:latin typeface="ArialMT"/>
              </a:rPr>
              <a:t>ett formellt leveransgodkännande</a:t>
            </a:r>
            <a:endParaRPr lang="sv-SE" sz="1800" b="0" i="1" u="none" strike="noStrike" baseline="0" dirty="0">
              <a:latin typeface="Merriweather Sans" panose="00000500000000000000" pitchFamily="2" charset="0"/>
            </a:endParaRPr>
          </a:p>
          <a:p>
            <a:pPr marR="0" algn="l"/>
            <a:endParaRPr lang="sv-SE" dirty="0">
              <a:latin typeface="Merriweather Sans" panose="00000500000000000000" pitchFamily="2" charset="0"/>
            </a:endParaRPr>
          </a:p>
          <a:p>
            <a:pPr marR="0" algn="l"/>
            <a:endParaRPr lang="sv-SE" sz="1800" b="0" i="0" u="none" strike="noStrike" baseline="0" dirty="0">
              <a:latin typeface="Merriweather Sans" panose="00000500000000000000" pitchFamily="2" charset="0"/>
            </a:endParaRPr>
          </a:p>
        </p:txBody>
      </p:sp>
      <p:sp>
        <p:nvSpPr>
          <p:cNvPr id="6" name="textruta 5">
            <a:extLst>
              <a:ext uri="{FF2B5EF4-FFF2-40B4-BE49-F238E27FC236}">
                <a16:creationId xmlns:a16="http://schemas.microsoft.com/office/drawing/2014/main" id="{1E418F68-FDEC-F84F-7ECA-852DAF2FDA00}"/>
              </a:ext>
            </a:extLst>
          </p:cNvPr>
          <p:cNvSpPr txBox="1"/>
          <p:nvPr/>
        </p:nvSpPr>
        <p:spPr>
          <a:xfrm>
            <a:off x="200025" y="2428015"/>
            <a:ext cx="5562600" cy="2308324"/>
          </a:xfrm>
          <a:prstGeom prst="rect">
            <a:avLst/>
          </a:prstGeom>
          <a:noFill/>
        </p:spPr>
        <p:txBody>
          <a:bodyPr wrap="square">
            <a:spAutoFit/>
          </a:bodyPr>
          <a:lstStyle/>
          <a:p>
            <a:r>
              <a:rPr lang="sv-SE" sz="2400" dirty="0">
                <a:solidFill>
                  <a:schemeClr val="dk1"/>
                </a:solidFill>
                <a:latin typeface="+mj-lt"/>
                <a:ea typeface="+mj-ea"/>
                <a:cs typeface="+mj-cs"/>
              </a:rPr>
              <a:t>Nya LAS-lagen – och ”Uthyrningslagen” – </a:t>
            </a:r>
          </a:p>
          <a:p>
            <a:r>
              <a:rPr lang="sv-SE" sz="2400" dirty="0">
                <a:solidFill>
                  <a:schemeClr val="dk1"/>
                </a:solidFill>
                <a:latin typeface="+mj-lt"/>
                <a:ea typeface="+mj-ea"/>
                <a:cs typeface="+mj-cs"/>
              </a:rPr>
              <a:t>som trädde i kraft 1 okt 2022.</a:t>
            </a:r>
          </a:p>
          <a:p>
            <a:endParaRPr lang="sv-SE" sz="2400" dirty="0">
              <a:solidFill>
                <a:schemeClr val="dk1"/>
              </a:solidFill>
              <a:latin typeface="+mj-lt"/>
              <a:ea typeface="+mj-ea"/>
              <a:cs typeface="+mj-cs"/>
            </a:endParaRPr>
          </a:p>
          <a:p>
            <a:r>
              <a:rPr lang="sv-SE" sz="2400" dirty="0">
                <a:solidFill>
                  <a:schemeClr val="dk1"/>
                </a:solidFill>
                <a:latin typeface="+mj-lt"/>
                <a:ea typeface="+mj-ea"/>
                <a:cs typeface="+mj-cs"/>
              </a:rPr>
              <a:t>Forts….</a:t>
            </a:r>
            <a:br>
              <a:rPr lang="sv-SE" sz="2400" dirty="0">
                <a:solidFill>
                  <a:schemeClr val="dk1"/>
                </a:solidFill>
                <a:latin typeface="+mj-lt"/>
                <a:ea typeface="+mj-ea"/>
                <a:cs typeface="+mj-cs"/>
              </a:rPr>
            </a:br>
            <a:endParaRPr lang="sv-SE" sz="2400" dirty="0">
              <a:solidFill>
                <a:schemeClr val="dk1"/>
              </a:solidFill>
              <a:latin typeface="+mj-lt"/>
              <a:ea typeface="+mj-ea"/>
              <a:cs typeface="+mj-cs"/>
            </a:endParaRPr>
          </a:p>
        </p:txBody>
      </p:sp>
    </p:spTree>
    <p:extLst>
      <p:ext uri="{BB962C8B-B14F-4D97-AF65-F5344CB8AC3E}">
        <p14:creationId xmlns:p14="http://schemas.microsoft.com/office/powerpoint/2010/main" val="212449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4CB1E-12E8-8BE8-B5D6-4FC0E855BFF8}"/>
              </a:ext>
            </a:extLst>
          </p:cNvPr>
          <p:cNvSpPr>
            <a:spLocks noGrp="1"/>
          </p:cNvSpPr>
          <p:nvPr>
            <p:ph type="title"/>
          </p:nvPr>
        </p:nvSpPr>
        <p:spPr>
          <a:xfrm>
            <a:off x="848656" y="2889680"/>
            <a:ext cx="4466293" cy="1090612"/>
          </a:xfrm>
        </p:spPr>
        <p:txBody>
          <a:bodyPr/>
          <a:lstStyle/>
          <a:p>
            <a:r>
              <a:rPr lang="sv-SE" sz="2400" dirty="0">
                <a:solidFill>
                  <a:schemeClr val="dk1"/>
                </a:solidFill>
              </a:rPr>
              <a:t>Nya LAS-lagen – och ”Uthyrningslagen” - som trädde i kraft 1 okt 2022.</a:t>
            </a:r>
            <a:br>
              <a:rPr lang="sv-SE" sz="2400" dirty="0">
                <a:solidFill>
                  <a:schemeClr val="dk1"/>
                </a:solidFill>
              </a:rPr>
            </a:br>
            <a:br>
              <a:rPr lang="sv-SE" sz="2400" dirty="0">
                <a:solidFill>
                  <a:schemeClr val="dk1"/>
                </a:solidFill>
              </a:rPr>
            </a:br>
            <a:r>
              <a:rPr lang="sv-SE" sz="2400" dirty="0">
                <a:solidFill>
                  <a:schemeClr val="dk1"/>
                </a:solidFill>
              </a:rPr>
              <a:t>Forts….</a:t>
            </a:r>
          </a:p>
        </p:txBody>
      </p:sp>
      <p:sp>
        <p:nvSpPr>
          <p:cNvPr id="3" name="Platshållare för bild 2">
            <a:extLst>
              <a:ext uri="{FF2B5EF4-FFF2-40B4-BE49-F238E27FC236}">
                <a16:creationId xmlns:a16="http://schemas.microsoft.com/office/drawing/2014/main" id="{3C8E401F-98D5-7B97-ACC5-0C4A0F4895E0}"/>
              </a:ext>
            </a:extLst>
          </p:cNvPr>
          <p:cNvSpPr>
            <a:spLocks noGrp="1"/>
          </p:cNvSpPr>
          <p:nvPr>
            <p:ph type="pic" sz="quarter" idx="13"/>
          </p:nvPr>
        </p:nvSpPr>
        <p:spPr/>
      </p:sp>
      <p:sp>
        <p:nvSpPr>
          <p:cNvPr id="4" name="textruta 3">
            <a:extLst>
              <a:ext uri="{FF2B5EF4-FFF2-40B4-BE49-F238E27FC236}">
                <a16:creationId xmlns:a16="http://schemas.microsoft.com/office/drawing/2014/main" id="{C2FD1236-9B35-A9D7-2C97-2CBEA7D24553}"/>
              </a:ext>
            </a:extLst>
          </p:cNvPr>
          <p:cNvSpPr txBox="1"/>
          <p:nvPr/>
        </p:nvSpPr>
        <p:spPr>
          <a:xfrm>
            <a:off x="6286501" y="361951"/>
            <a:ext cx="5067300" cy="4524315"/>
          </a:xfrm>
          <a:prstGeom prst="rect">
            <a:avLst/>
          </a:prstGeom>
          <a:noFill/>
        </p:spPr>
        <p:txBody>
          <a:bodyPr wrap="square" rtlCol="0">
            <a:spAutoFit/>
          </a:bodyPr>
          <a:lstStyle/>
          <a:p>
            <a:pPr algn="l"/>
            <a:endParaRPr lang="sv-SE" sz="1800" b="0" i="0" u="none" strike="noStrike" baseline="0" dirty="0">
              <a:solidFill>
                <a:srgbClr val="000000"/>
              </a:solidFill>
              <a:latin typeface="Merriweather Sans" panose="00000500000000000000" pitchFamily="2" charset="0"/>
            </a:endParaRPr>
          </a:p>
          <a:p>
            <a:pPr marR="0" algn="l"/>
            <a:r>
              <a:rPr lang="sv-SE" sz="1800" b="0" i="0" u="none" strike="noStrike" baseline="0" dirty="0">
                <a:latin typeface="Merriweather Sans" panose="00000500000000000000" pitchFamily="2" charset="0"/>
              </a:rPr>
              <a:t>12 a § i Lag </a:t>
            </a:r>
          </a:p>
          <a:p>
            <a:pPr marR="0" algn="l"/>
            <a:endParaRPr lang="sv-SE" sz="1800" b="0" i="0" u="none" strike="noStrike" baseline="0" dirty="0">
              <a:latin typeface="Merriweather Sans" panose="00000500000000000000" pitchFamily="2" charset="0"/>
            </a:endParaRPr>
          </a:p>
          <a:p>
            <a:pPr marR="0" algn="l"/>
            <a:r>
              <a:rPr lang="sv-SE" sz="1800" b="0" i="0" u="none" strike="noStrike" baseline="0" dirty="0">
                <a:latin typeface="Merriweather Sans" panose="00000500000000000000" pitchFamily="2" charset="0"/>
              </a:rPr>
              <a:t>Ett kundföretag ska erbjuda en </a:t>
            </a:r>
            <a:r>
              <a:rPr lang="sv-SE" sz="1800" b="1" i="0" u="none" strike="noStrike" baseline="0" dirty="0">
                <a:latin typeface="Merriweather Sans" panose="00000500000000000000" pitchFamily="2" charset="0"/>
              </a:rPr>
              <a:t>tillsvidareanställning </a:t>
            </a:r>
            <a:r>
              <a:rPr lang="sv-SE" sz="1800" b="0" i="0" u="none" strike="noStrike" baseline="0" dirty="0">
                <a:latin typeface="Merriweather Sans" panose="00000500000000000000" pitchFamily="2" charset="0"/>
              </a:rPr>
              <a:t>hos företaget till en arbetstagare som genom uthyrning har varit placerad hos kundföretaget på en och samma </a:t>
            </a:r>
            <a:r>
              <a:rPr lang="sv-SE" sz="1800" i="0" u="none" strike="noStrike" baseline="0" dirty="0">
                <a:latin typeface="Merriweather Sans" panose="00000500000000000000" pitchFamily="2" charset="0"/>
              </a:rPr>
              <a:t>driftsenhet</a:t>
            </a:r>
            <a:r>
              <a:rPr lang="sv-SE" sz="1800" b="1" i="0" u="none" strike="noStrike" baseline="0" dirty="0">
                <a:latin typeface="Merriweather Sans" panose="00000500000000000000" pitchFamily="2" charset="0"/>
              </a:rPr>
              <a:t> i sammanlagt mer än 24 månader </a:t>
            </a:r>
            <a:r>
              <a:rPr lang="sv-SE" sz="1800" b="0" i="0" u="none" strike="noStrike" baseline="0" dirty="0">
                <a:latin typeface="Merriweather Sans" panose="00000500000000000000" pitchFamily="2" charset="0"/>
              </a:rPr>
              <a:t>under en period om </a:t>
            </a:r>
            <a:r>
              <a:rPr lang="sv-SE" sz="1800" b="1" i="0" u="none" strike="noStrike" baseline="0" dirty="0">
                <a:latin typeface="Merriweather Sans" panose="00000500000000000000" pitchFamily="2" charset="0"/>
              </a:rPr>
              <a:t>36 månader. (…)</a:t>
            </a:r>
          </a:p>
          <a:p>
            <a:pPr marR="0" algn="l"/>
            <a:endParaRPr lang="sv-SE" sz="1800" b="0" i="0" u="none" strike="noStrike" baseline="0" dirty="0">
              <a:latin typeface="Merriweather Sans" panose="00000500000000000000" pitchFamily="2" charset="0"/>
            </a:endParaRPr>
          </a:p>
          <a:p>
            <a:pPr marR="0" algn="l"/>
            <a:r>
              <a:rPr lang="sv-SE" sz="1800" b="0" i="0" u="none" strike="noStrike" baseline="0" dirty="0">
                <a:latin typeface="Merriweather Sans" panose="00000500000000000000" pitchFamily="2" charset="0"/>
              </a:rPr>
              <a:t>Kundföretaget får dock i stället för att erbjuda en tillsvidareanställning betala en </a:t>
            </a:r>
            <a:r>
              <a:rPr lang="sv-SE" sz="1800" b="1" i="0" u="none" strike="noStrike" baseline="0" dirty="0">
                <a:latin typeface="Merriweather Sans" panose="00000500000000000000" pitchFamily="2" charset="0"/>
              </a:rPr>
              <a:t>ersättning </a:t>
            </a:r>
            <a:r>
              <a:rPr lang="sv-SE" sz="1800" b="0" i="0" u="none" strike="noStrike" baseline="0" dirty="0">
                <a:latin typeface="Merriweather Sans" panose="00000500000000000000" pitchFamily="2" charset="0"/>
              </a:rPr>
              <a:t>till arbetstagaren som motsvarar två för arbetstagaren aktuella månadslöner. (…)</a:t>
            </a:r>
          </a:p>
        </p:txBody>
      </p:sp>
    </p:spTree>
    <p:extLst>
      <p:ext uri="{BB962C8B-B14F-4D97-AF65-F5344CB8AC3E}">
        <p14:creationId xmlns:p14="http://schemas.microsoft.com/office/powerpoint/2010/main" val="1025598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606E0-CFEA-AA83-3AB3-797FD88334F0}"/>
              </a:ext>
            </a:extLst>
          </p:cNvPr>
          <p:cNvSpPr>
            <a:spLocks noGrp="1"/>
          </p:cNvSpPr>
          <p:nvPr>
            <p:ph type="title"/>
          </p:nvPr>
        </p:nvSpPr>
        <p:spPr/>
        <p:txBody>
          <a:bodyPr/>
          <a:lstStyle/>
          <a:p>
            <a:r>
              <a:rPr lang="sv-SE" sz="2400" dirty="0">
                <a:solidFill>
                  <a:schemeClr val="dk1"/>
                </a:solidFill>
              </a:rPr>
              <a:t>Nya LAS-lagen – och ”Uthyrningslagen” - som trädde i kraft 1 okt 2022.</a:t>
            </a:r>
            <a:br>
              <a:rPr lang="sv-SE" sz="2400" dirty="0">
                <a:solidFill>
                  <a:schemeClr val="dk1"/>
                </a:solidFill>
              </a:rPr>
            </a:br>
            <a:br>
              <a:rPr lang="sv-SE" sz="2400" dirty="0">
                <a:solidFill>
                  <a:schemeClr val="dk1"/>
                </a:solidFill>
              </a:rPr>
            </a:br>
            <a:r>
              <a:rPr lang="sv-SE" sz="2400" dirty="0">
                <a:solidFill>
                  <a:schemeClr val="dk1"/>
                </a:solidFill>
              </a:rPr>
              <a:t>Forts….</a:t>
            </a:r>
          </a:p>
        </p:txBody>
      </p:sp>
      <p:sp>
        <p:nvSpPr>
          <p:cNvPr id="3" name="Platshållare för bild 2">
            <a:extLst>
              <a:ext uri="{FF2B5EF4-FFF2-40B4-BE49-F238E27FC236}">
                <a16:creationId xmlns:a16="http://schemas.microsoft.com/office/drawing/2014/main" id="{92A0B3F9-C920-1AB5-73B8-D5AA60E55AE1}"/>
              </a:ext>
            </a:extLst>
          </p:cNvPr>
          <p:cNvSpPr>
            <a:spLocks noGrp="1"/>
          </p:cNvSpPr>
          <p:nvPr>
            <p:ph type="pic" sz="quarter" idx="13"/>
          </p:nvPr>
        </p:nvSpPr>
        <p:spPr/>
      </p:sp>
      <p:sp>
        <p:nvSpPr>
          <p:cNvPr id="4" name="textruta 3">
            <a:extLst>
              <a:ext uri="{FF2B5EF4-FFF2-40B4-BE49-F238E27FC236}">
                <a16:creationId xmlns:a16="http://schemas.microsoft.com/office/drawing/2014/main" id="{17D05F40-CDA8-8B87-1759-EA08117606E3}"/>
              </a:ext>
            </a:extLst>
          </p:cNvPr>
          <p:cNvSpPr txBox="1"/>
          <p:nvPr/>
        </p:nvSpPr>
        <p:spPr>
          <a:xfrm>
            <a:off x="6648450" y="471639"/>
            <a:ext cx="4991100" cy="7017306"/>
          </a:xfrm>
          <a:prstGeom prst="rect">
            <a:avLst/>
          </a:prstGeom>
          <a:noFill/>
        </p:spPr>
        <p:txBody>
          <a:bodyPr wrap="square" rtlCol="0">
            <a:spAutoFit/>
          </a:bodyPr>
          <a:lstStyle/>
          <a:p>
            <a:pPr algn="l"/>
            <a:endParaRPr lang="sv-SE" sz="1800" b="0" i="0" u="none" strike="noStrike" baseline="0" dirty="0">
              <a:solidFill>
                <a:srgbClr val="000000"/>
              </a:solidFill>
              <a:latin typeface="Merriweather Sans" panose="00000500000000000000" pitchFamily="2" charset="0"/>
            </a:endParaRPr>
          </a:p>
          <a:p>
            <a:pPr marR="0" algn="l"/>
            <a:r>
              <a:rPr lang="sv-SE" sz="2400" dirty="0">
                <a:solidFill>
                  <a:schemeClr val="dk1"/>
                </a:solidFill>
                <a:latin typeface="+mj-lt"/>
                <a:ea typeface="+mj-ea"/>
                <a:cs typeface="+mj-cs"/>
              </a:rPr>
              <a:t>Ramavtal som sannolikt berörs</a:t>
            </a:r>
          </a:p>
          <a:p>
            <a:pPr marR="0" algn="l"/>
            <a:endParaRPr lang="sv-SE" sz="1800" b="0" i="0" u="none" strike="noStrike" baseline="0" dirty="0">
              <a:latin typeface="Merriweather Sans" panose="00000500000000000000" pitchFamily="2" charset="0"/>
            </a:endParaRPr>
          </a:p>
          <a:p>
            <a:pPr marL="285750" marR="0" indent="-285750" algn="l">
              <a:buFont typeface="Wingdings" panose="05000000000000000000" pitchFamily="2" charset="2"/>
              <a:buChar char="q"/>
            </a:pPr>
            <a:r>
              <a:rPr lang="sv-SE" sz="1800" b="0" i="0" u="none" strike="noStrike" baseline="0" dirty="0">
                <a:latin typeface="Merriweather Sans" panose="00000500000000000000" pitchFamily="2" charset="0"/>
              </a:rPr>
              <a:t>Bemanningstjänster</a:t>
            </a:r>
          </a:p>
          <a:p>
            <a:pPr marR="0" algn="l"/>
            <a:endParaRPr lang="sv-SE" sz="1800" b="0" i="0" u="none" strike="noStrike" baseline="0" dirty="0">
              <a:latin typeface="Merriweather Sans" panose="00000500000000000000" pitchFamily="2" charset="0"/>
            </a:endParaRPr>
          </a:p>
          <a:p>
            <a:pPr marL="285750" marR="0" indent="-285750" algn="l">
              <a:buFont typeface="Wingdings" panose="05000000000000000000" pitchFamily="2" charset="2"/>
              <a:buChar char="q"/>
            </a:pPr>
            <a:r>
              <a:rPr lang="sv-SE" sz="1800" b="0" i="0" u="none" strike="noStrike" baseline="0" dirty="0">
                <a:latin typeface="Merriweather Sans" panose="00000500000000000000" pitchFamily="2" charset="0"/>
              </a:rPr>
              <a:t>IT-konsulttjänster</a:t>
            </a:r>
          </a:p>
          <a:p>
            <a:pPr marR="0" algn="l"/>
            <a:endParaRPr lang="sv-SE" sz="1800" b="0" i="0" u="none" strike="noStrike" baseline="0" dirty="0">
              <a:latin typeface="Merriweather Sans" panose="00000500000000000000" pitchFamily="2" charset="0"/>
            </a:endParaRPr>
          </a:p>
          <a:p>
            <a:pPr marL="285750" marR="0" indent="-285750" algn="l">
              <a:buFont typeface="Wingdings" panose="05000000000000000000" pitchFamily="2" charset="2"/>
              <a:buChar char="q"/>
            </a:pPr>
            <a:r>
              <a:rPr lang="sv-SE" sz="1800" b="0" i="0" u="none" strike="noStrike" baseline="0" dirty="0">
                <a:latin typeface="Merriweather Sans" panose="00000500000000000000" pitchFamily="2" charset="0"/>
              </a:rPr>
              <a:t>Managementtjänster</a:t>
            </a:r>
          </a:p>
          <a:p>
            <a:pPr marL="285750" marR="0" indent="-285750" algn="l">
              <a:buFont typeface="Wingdings" panose="05000000000000000000" pitchFamily="2" charset="2"/>
              <a:buChar char="q"/>
            </a:pPr>
            <a:endParaRPr lang="sv-SE" dirty="0">
              <a:latin typeface="Merriweather Sans" panose="00000500000000000000" pitchFamily="2" charset="0"/>
            </a:endParaRPr>
          </a:p>
          <a:p>
            <a:pPr marL="285750" marR="0" indent="-285750" algn="l">
              <a:buFont typeface="Wingdings" panose="05000000000000000000" pitchFamily="2" charset="2"/>
              <a:buChar char="q"/>
            </a:pPr>
            <a:endParaRPr lang="sv-SE" sz="1800" b="0" i="0" u="none" strike="noStrike" baseline="0" dirty="0">
              <a:latin typeface="Merriweather Sans" panose="00000500000000000000" pitchFamily="2" charset="0"/>
            </a:endParaRPr>
          </a:p>
          <a:p>
            <a:pPr marR="0" algn="l"/>
            <a:r>
              <a:rPr lang="sv-SE" dirty="0">
                <a:latin typeface="Merriweather Sans" panose="00000500000000000000" pitchFamily="2" charset="0"/>
              </a:rPr>
              <a:t>Fördjupning:</a:t>
            </a:r>
          </a:p>
          <a:p>
            <a:pPr marR="0" algn="l"/>
            <a:endParaRPr lang="sv-SE" sz="1800" b="0" i="0" u="none" strike="noStrike" baseline="0" dirty="0">
              <a:latin typeface="Merriweather Sans" panose="00000500000000000000" pitchFamily="2" charset="0"/>
            </a:endParaRPr>
          </a:p>
          <a:p>
            <a:pPr marR="0" algn="l"/>
            <a:r>
              <a:rPr lang="sv-SE" dirty="0">
                <a:latin typeface="Merriweather Sans" panose="00000500000000000000" pitchFamily="2" charset="0"/>
              </a:rPr>
              <a:t>Läs presentation från ”Leverantörsdagen 17 april 2023” ,  </a:t>
            </a:r>
            <a:r>
              <a:rPr lang="sv-SE" i="1" dirty="0">
                <a:latin typeface="Merriweather Sans" panose="00000500000000000000" pitchFamily="2" charset="0"/>
              </a:rPr>
              <a:t>”Ändringar i uthyrningslagen – otydligt tydligt”</a:t>
            </a:r>
          </a:p>
          <a:p>
            <a:pPr marR="0" algn="l"/>
            <a:endParaRPr lang="sv-SE" sz="1800" b="0" i="1" u="none" strike="noStrike" baseline="0" dirty="0">
              <a:latin typeface="Merriweather Sans" panose="00000500000000000000" pitchFamily="2" charset="0"/>
            </a:endParaRPr>
          </a:p>
          <a:p>
            <a:pPr marR="0" algn="l"/>
            <a:r>
              <a:rPr lang="sv-SE" dirty="0">
                <a:latin typeface="Merriweather Sans" panose="00000500000000000000" pitchFamily="2" charset="0"/>
              </a:rPr>
              <a:t>Finns att ladda ner på </a:t>
            </a:r>
            <a:r>
              <a:rPr lang="sv-SE" dirty="0">
                <a:latin typeface="Merriweather Sans" panose="00000500000000000000" pitchFamily="2" charset="0"/>
                <a:hlinkClick r:id="rId2"/>
              </a:rPr>
              <a:t>www.avropa.se</a:t>
            </a:r>
            <a:r>
              <a:rPr lang="sv-SE" dirty="0">
                <a:latin typeface="Merriweather Sans" panose="00000500000000000000" pitchFamily="2" charset="0"/>
              </a:rPr>
              <a:t> under Seminarier och april månads seminarier</a:t>
            </a:r>
          </a:p>
          <a:p>
            <a:pPr marR="0" algn="l"/>
            <a:endParaRPr lang="sv-SE" sz="1800" b="0" i="0" u="none" strike="noStrike" baseline="0" dirty="0">
              <a:latin typeface="Merriweather Sans" panose="00000500000000000000" pitchFamily="2" charset="0"/>
            </a:endParaRPr>
          </a:p>
          <a:p>
            <a:pPr marR="0" algn="l"/>
            <a:r>
              <a:rPr lang="sv-SE" i="1" dirty="0">
                <a:latin typeface="Merriweather Sans" panose="00000500000000000000" pitchFamily="2" charset="0"/>
              </a:rPr>
              <a:t>Eller på Arbetsgivarverkets webb: </a:t>
            </a:r>
            <a:endParaRPr lang="sv-SE" sz="1800" b="0" i="1" u="none" strike="noStrike" baseline="0" dirty="0">
              <a:latin typeface="Merriweather Sans" panose="00000500000000000000" pitchFamily="2" charset="0"/>
            </a:endParaRPr>
          </a:p>
          <a:p>
            <a:pPr marR="0" algn="l"/>
            <a:r>
              <a:rPr lang="sv-SE" sz="2000" i="1" dirty="0">
                <a:hlinkClick r:id="rId3"/>
              </a:rPr>
              <a:t>Arbetsgivarverket webb</a:t>
            </a:r>
            <a:endParaRPr lang="sv-SE" sz="2000" i="1" dirty="0">
              <a:solidFill>
                <a:schemeClr val="dk1"/>
              </a:solidFill>
              <a:latin typeface="+mj-lt"/>
              <a:ea typeface="+mj-ea"/>
              <a:cs typeface="+mj-cs"/>
            </a:endParaRPr>
          </a:p>
          <a:p>
            <a:pPr marR="0" algn="l"/>
            <a:endParaRPr lang="sv-SE" sz="2400" dirty="0">
              <a:solidFill>
                <a:schemeClr val="dk1"/>
              </a:solidFill>
              <a:latin typeface="+mj-lt"/>
              <a:ea typeface="+mj-ea"/>
              <a:cs typeface="+mj-cs"/>
            </a:endParaRPr>
          </a:p>
          <a:p>
            <a:pPr marR="0" algn="l"/>
            <a:endParaRPr lang="sv-SE" dirty="0"/>
          </a:p>
        </p:txBody>
      </p:sp>
    </p:spTree>
    <p:extLst>
      <p:ext uri="{BB962C8B-B14F-4D97-AF65-F5344CB8AC3E}">
        <p14:creationId xmlns:p14="http://schemas.microsoft.com/office/powerpoint/2010/main" val="2143664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17BFDC8-86DF-45E9-A413-FEB441003B19}"/>
              </a:ext>
            </a:extLst>
          </p:cNvPr>
          <p:cNvSpPr txBox="1"/>
          <p:nvPr/>
        </p:nvSpPr>
        <p:spPr>
          <a:xfrm>
            <a:off x="1554480" y="3059668"/>
            <a:ext cx="4541520" cy="584775"/>
          </a:xfrm>
          <a:prstGeom prst="rect">
            <a:avLst/>
          </a:prstGeom>
          <a:noFill/>
        </p:spPr>
        <p:txBody>
          <a:bodyPr wrap="square" rtlCol="0">
            <a:spAutoFit/>
          </a:bodyPr>
          <a:lstStyle/>
          <a:p>
            <a:r>
              <a:rPr lang="sv-SE" sz="3200" dirty="0"/>
              <a:t>Frågor och avslutning</a:t>
            </a:r>
          </a:p>
        </p:txBody>
      </p:sp>
      <p:pic>
        <p:nvPicPr>
          <p:cNvPr id="3" name="Platshållare för bild 4">
            <a:extLst>
              <a:ext uri="{FF2B5EF4-FFF2-40B4-BE49-F238E27FC236}">
                <a16:creationId xmlns:a16="http://schemas.microsoft.com/office/drawing/2014/main" id="{2B2CE178-BCC0-493F-96CC-863125CFA180}"/>
              </a:ext>
            </a:extLst>
          </p:cNvPr>
          <p:cNvPicPr>
            <a:picLocks noChangeAspect="1"/>
          </p:cNvPicPr>
          <p:nvPr/>
        </p:nvPicPr>
        <p:blipFill>
          <a:blip r:embed="rId2"/>
          <a:srcRect l="20806" r="20806"/>
          <a:stretch>
            <a:fillRect/>
          </a:stretch>
        </p:blipFill>
        <p:spPr>
          <a:xfrm>
            <a:off x="6878052" y="665668"/>
            <a:ext cx="4256000" cy="4788000"/>
          </a:xfrm>
          <a:prstGeom prst="rect">
            <a:avLst/>
          </a:prstGeom>
        </p:spPr>
      </p:pic>
      <p:sp>
        <p:nvSpPr>
          <p:cNvPr id="4" name="textruta 3">
            <a:extLst>
              <a:ext uri="{FF2B5EF4-FFF2-40B4-BE49-F238E27FC236}">
                <a16:creationId xmlns:a16="http://schemas.microsoft.com/office/drawing/2014/main" id="{4425FE32-5002-4A0D-9CAF-8D3750DDDFCD}"/>
              </a:ext>
            </a:extLst>
          </p:cNvPr>
          <p:cNvSpPr txBox="1"/>
          <p:nvPr/>
        </p:nvSpPr>
        <p:spPr>
          <a:xfrm>
            <a:off x="6878052" y="5570621"/>
            <a:ext cx="4106780" cy="646331"/>
          </a:xfrm>
          <a:prstGeom prst="rect">
            <a:avLst/>
          </a:prstGeom>
          <a:noFill/>
        </p:spPr>
        <p:txBody>
          <a:bodyPr wrap="square" rtlCol="0">
            <a:spAutoFit/>
          </a:bodyPr>
          <a:lstStyle/>
          <a:p>
            <a:r>
              <a:rPr lang="sv-SE" dirty="0"/>
              <a:t>Kontaktuppgifter och stödjande dokument finns på www.avropa.se</a:t>
            </a:r>
          </a:p>
        </p:txBody>
      </p:sp>
    </p:spTree>
    <p:extLst>
      <p:ext uri="{BB962C8B-B14F-4D97-AF65-F5344CB8AC3E}">
        <p14:creationId xmlns:p14="http://schemas.microsoft.com/office/powerpoint/2010/main" val="299828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89E06AF-D2FD-4BBC-AE39-B56A101B106A}"/>
              </a:ext>
            </a:extLst>
          </p:cNvPr>
          <p:cNvSpPr>
            <a:spLocks noGrp="1"/>
          </p:cNvSpPr>
          <p:nvPr>
            <p:ph type="body" idx="1"/>
          </p:nvPr>
        </p:nvSpPr>
        <p:spPr>
          <a:xfrm>
            <a:off x="231105" y="-181391"/>
            <a:ext cx="5097379" cy="1206341"/>
          </a:xfrm>
        </p:spPr>
        <p:txBody>
          <a:bodyPr/>
          <a:lstStyle/>
          <a:p>
            <a:pPr marL="0" indent="0">
              <a:buNone/>
            </a:pPr>
            <a:r>
              <a:rPr lang="sv-SE" b="1" dirty="0"/>
              <a:t>Ramavtal för alla delområden inom nya IT-konsulttjänster är i kraft</a:t>
            </a:r>
          </a:p>
        </p:txBody>
      </p:sp>
      <p:sp>
        <p:nvSpPr>
          <p:cNvPr id="3" name="Platshållare för innehåll 2">
            <a:extLst>
              <a:ext uri="{FF2B5EF4-FFF2-40B4-BE49-F238E27FC236}">
                <a16:creationId xmlns:a16="http://schemas.microsoft.com/office/drawing/2014/main" id="{5AA7B39B-5CDA-4DAB-88F7-09CCCE442CD0}"/>
              </a:ext>
            </a:extLst>
          </p:cNvPr>
          <p:cNvSpPr>
            <a:spLocks noGrp="1"/>
          </p:cNvSpPr>
          <p:nvPr>
            <p:ph sz="half" idx="2"/>
          </p:nvPr>
        </p:nvSpPr>
        <p:spPr>
          <a:xfrm>
            <a:off x="297780" y="1460500"/>
            <a:ext cx="5705475" cy="5219699"/>
          </a:xfrm>
        </p:spPr>
        <p:txBody>
          <a:bodyPr/>
          <a:lstStyle/>
          <a:p>
            <a:r>
              <a:rPr lang="sv-SE" sz="1600" b="1" dirty="0">
                <a:effectLst/>
              </a:rPr>
              <a:t>Verksamhetens IT-behov (AO1) start 20210510-</a:t>
            </a:r>
            <a:br>
              <a:rPr lang="sv-SE" b="1" dirty="0">
                <a:effectLst/>
              </a:rPr>
            </a:br>
            <a:r>
              <a:rPr lang="sv-SE" sz="1500" dirty="0">
                <a:effectLst/>
              </a:rPr>
              <a:t>Verksamhetsutveckling, Krav, Användarbarhet </a:t>
            </a:r>
            <a:br>
              <a:rPr lang="sv-SE" sz="1500" dirty="0">
                <a:effectLst/>
              </a:rPr>
            </a:br>
            <a:r>
              <a:rPr lang="sv-SE" sz="1500" dirty="0">
                <a:effectLst/>
              </a:rPr>
              <a:t>och Tillgänglighet. </a:t>
            </a:r>
          </a:p>
          <a:p>
            <a:r>
              <a:rPr lang="sv-SE" sz="1600" b="1" dirty="0"/>
              <a:t>Ledning av IT-projekt (A02) start 20221201-</a:t>
            </a:r>
            <a:r>
              <a:rPr lang="sv-SE" sz="1500" dirty="0"/>
              <a:t>Förvaltningsledning, Projektledning, Teknisk projektledning och Tjänsteansvar.</a:t>
            </a:r>
          </a:p>
          <a:p>
            <a:r>
              <a:rPr lang="sv-SE" sz="1600" b="1" dirty="0"/>
              <a:t>Säkerhet i IT och IT-projekt (AO3) start 20220310-</a:t>
            </a:r>
            <a:br>
              <a:rPr lang="sv-SE" dirty="0">
                <a:effectLst/>
              </a:rPr>
            </a:br>
            <a:r>
              <a:rPr lang="sv-SE" sz="1500" dirty="0">
                <a:effectLst/>
              </a:rPr>
              <a:t>K</a:t>
            </a:r>
            <a:r>
              <a:rPr lang="sv-SE" sz="1500" dirty="0"/>
              <a:t>onsulttjänster inom IT-säkerhet.</a:t>
            </a:r>
          </a:p>
          <a:p>
            <a:r>
              <a:rPr lang="sv-SE" sz="1600" b="1" dirty="0"/>
              <a:t>Arkitektur och utveckling (A04) start 20221201-</a:t>
            </a:r>
            <a:r>
              <a:rPr lang="sv-SE" sz="1500" b="0" i="0" dirty="0">
                <a:solidFill>
                  <a:srgbClr val="333333"/>
                </a:solidFill>
                <a:effectLst/>
              </a:rPr>
              <a:t>Arkitekter, Databasdesign- och administration Konfigurations- och versionshantering, Systemintegration, Systemutvecklare</a:t>
            </a:r>
            <a:r>
              <a:rPr lang="sv-SE" sz="1500" dirty="0">
                <a:solidFill>
                  <a:srgbClr val="333333"/>
                </a:solidFill>
              </a:rPr>
              <a:t>, </a:t>
            </a:r>
            <a:r>
              <a:rPr lang="sv-SE" sz="1500" b="0" i="0" dirty="0">
                <a:solidFill>
                  <a:srgbClr val="333333"/>
                </a:solidFill>
                <a:effectLst/>
              </a:rPr>
              <a:t>Testare</a:t>
            </a:r>
            <a:r>
              <a:rPr lang="sv-SE" sz="1500" dirty="0">
                <a:solidFill>
                  <a:srgbClr val="333333"/>
                </a:solidFill>
              </a:rPr>
              <a:t>, </a:t>
            </a:r>
            <a:r>
              <a:rPr lang="sv-SE" sz="1500" b="0" i="0" dirty="0">
                <a:solidFill>
                  <a:srgbClr val="333333"/>
                </a:solidFill>
                <a:effectLst/>
              </a:rPr>
              <a:t>Testledning</a:t>
            </a:r>
            <a:r>
              <a:rPr lang="sv-SE" sz="1500" dirty="0">
                <a:solidFill>
                  <a:srgbClr val="333333"/>
                </a:solidFill>
              </a:rPr>
              <a:t>, </a:t>
            </a:r>
            <a:r>
              <a:rPr lang="sv-SE" sz="1500" b="0" i="0" dirty="0">
                <a:solidFill>
                  <a:srgbClr val="333333"/>
                </a:solidFill>
                <a:effectLst/>
              </a:rPr>
              <a:t>Webbutveckling</a:t>
            </a:r>
          </a:p>
          <a:p>
            <a:pPr marL="0" indent="0">
              <a:buNone/>
            </a:pPr>
            <a:endParaRPr lang="sv-SE" sz="1600" b="1" dirty="0"/>
          </a:p>
          <a:p>
            <a:pPr marL="0" indent="0">
              <a:spcBef>
                <a:spcPts val="0"/>
              </a:spcBef>
              <a:buNone/>
            </a:pPr>
            <a:r>
              <a:rPr lang="sv-SE" b="1" dirty="0"/>
              <a:t>  </a:t>
            </a:r>
          </a:p>
          <a:p>
            <a:pPr marL="0" indent="0">
              <a:spcBef>
                <a:spcPts val="0"/>
              </a:spcBef>
              <a:buNone/>
            </a:pPr>
            <a:endParaRPr lang="sv-SE" dirty="0">
              <a:effectLst/>
            </a:endParaRPr>
          </a:p>
        </p:txBody>
      </p:sp>
      <p:sp>
        <p:nvSpPr>
          <p:cNvPr id="5" name="Platshållare för innehåll 4">
            <a:extLst>
              <a:ext uri="{FF2B5EF4-FFF2-40B4-BE49-F238E27FC236}">
                <a16:creationId xmlns:a16="http://schemas.microsoft.com/office/drawing/2014/main" id="{919D75C2-0BC0-4C5E-9B1F-09C6A2714E45}"/>
              </a:ext>
            </a:extLst>
          </p:cNvPr>
          <p:cNvSpPr>
            <a:spLocks noGrp="1"/>
          </p:cNvSpPr>
          <p:nvPr>
            <p:ph sz="quarter" idx="4"/>
          </p:nvPr>
        </p:nvSpPr>
        <p:spPr>
          <a:xfrm>
            <a:off x="6303045" y="1460500"/>
            <a:ext cx="5705475" cy="3581400"/>
          </a:xfrm>
        </p:spPr>
        <p:txBody>
          <a:bodyPr/>
          <a:lstStyle/>
          <a:p>
            <a:r>
              <a:rPr lang="sv-SE" sz="1600" b="1" dirty="0"/>
              <a:t>IT-konsultlösningar (AO5) start 20210823-</a:t>
            </a:r>
            <a:br>
              <a:rPr lang="sv-SE" sz="1400" dirty="0">
                <a:effectLst/>
              </a:rPr>
            </a:br>
            <a:r>
              <a:rPr lang="sv-SE" sz="1500" dirty="0">
                <a:effectLst/>
              </a:rPr>
              <a:t>Verksamhetens IT-behov</a:t>
            </a:r>
            <a:br>
              <a:rPr lang="sv-SE" sz="1500" dirty="0">
                <a:effectLst/>
              </a:rPr>
            </a:br>
            <a:r>
              <a:rPr lang="sv-SE" sz="1500" dirty="0">
                <a:effectLst/>
              </a:rPr>
              <a:t>Ledning av IT-projekt</a:t>
            </a:r>
          </a:p>
          <a:p>
            <a:pPr marL="0" marR="0" indent="0">
              <a:spcBef>
                <a:spcPts val="0"/>
              </a:spcBef>
              <a:spcAft>
                <a:spcPts val="0"/>
              </a:spcAft>
              <a:buNone/>
            </a:pPr>
            <a:r>
              <a:rPr lang="sv-SE" sz="1500" dirty="0">
                <a:effectLst/>
              </a:rPr>
              <a:t>    Säkerhet i IT och IT-projekt</a:t>
            </a:r>
          </a:p>
          <a:p>
            <a:pPr marL="0" indent="0">
              <a:spcBef>
                <a:spcPts val="0"/>
              </a:spcBef>
              <a:buNone/>
            </a:pPr>
            <a:r>
              <a:rPr lang="sv-SE" sz="1500" dirty="0"/>
              <a:t>    </a:t>
            </a:r>
            <a:r>
              <a:rPr lang="sv-SE" sz="1500" dirty="0">
                <a:effectLst/>
              </a:rPr>
              <a:t>Arkitektur och utveckling</a:t>
            </a:r>
          </a:p>
          <a:p>
            <a:pPr marL="0" indent="0">
              <a:spcBef>
                <a:spcPts val="0"/>
              </a:spcBef>
              <a:buNone/>
            </a:pPr>
            <a:br>
              <a:rPr lang="sv-SE" sz="1400" dirty="0">
                <a:effectLst/>
              </a:rPr>
            </a:br>
            <a:r>
              <a:rPr lang="sv-SE" sz="1500" i="1" dirty="0">
                <a:effectLst/>
              </a:rPr>
              <a:t>Ett a</a:t>
            </a:r>
            <a:r>
              <a:rPr lang="sv-SE" sz="1500" i="1" dirty="0"/>
              <a:t>vrop från IT-konsultlösningar ska alltid omfatta </a:t>
            </a:r>
            <a:r>
              <a:rPr lang="sv-SE" sz="1500" i="1" u="sng" dirty="0"/>
              <a:t>minst två olika konsulter från minst två olika </a:t>
            </a:r>
            <a:r>
              <a:rPr lang="sv-SE" sz="1500" i="1" dirty="0"/>
              <a:t>av de fyra (4) delområdena.</a:t>
            </a:r>
          </a:p>
          <a:p>
            <a:pPr marL="0" indent="0">
              <a:buNone/>
            </a:pPr>
            <a:br>
              <a:rPr lang="sv-SE" sz="1400" dirty="0">
                <a:latin typeface="Calibri" panose="020F0502020204030204" pitchFamily="34" charset="0"/>
              </a:rPr>
            </a:br>
            <a:endParaRPr lang="sv-SE" dirty="0"/>
          </a:p>
        </p:txBody>
      </p:sp>
    </p:spTree>
    <p:extLst>
      <p:ext uri="{BB962C8B-B14F-4D97-AF65-F5344CB8AC3E}">
        <p14:creationId xmlns:p14="http://schemas.microsoft.com/office/powerpoint/2010/main" val="186871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89E06AF-D2FD-4BBC-AE39-B56A101B106A}"/>
              </a:ext>
            </a:extLst>
          </p:cNvPr>
          <p:cNvSpPr>
            <a:spLocks noGrp="1"/>
          </p:cNvSpPr>
          <p:nvPr>
            <p:ph type="body" idx="1"/>
          </p:nvPr>
        </p:nvSpPr>
        <p:spPr>
          <a:xfrm>
            <a:off x="235368" y="198595"/>
            <a:ext cx="5097379" cy="1206341"/>
          </a:xfrm>
        </p:spPr>
        <p:txBody>
          <a:bodyPr/>
          <a:lstStyle/>
          <a:p>
            <a:pPr marL="0" indent="0">
              <a:buNone/>
            </a:pPr>
            <a:r>
              <a:rPr lang="sv-SE" sz="2800" b="1" dirty="0"/>
              <a:t>Kombinerad avropsordning</a:t>
            </a:r>
          </a:p>
        </p:txBody>
      </p:sp>
      <p:sp>
        <p:nvSpPr>
          <p:cNvPr id="3" name="Platshållare för innehåll 2">
            <a:extLst>
              <a:ext uri="{FF2B5EF4-FFF2-40B4-BE49-F238E27FC236}">
                <a16:creationId xmlns:a16="http://schemas.microsoft.com/office/drawing/2014/main" id="{5AA7B39B-5CDA-4DAB-88F7-09CCCE442CD0}"/>
              </a:ext>
            </a:extLst>
          </p:cNvPr>
          <p:cNvSpPr>
            <a:spLocks noGrp="1"/>
          </p:cNvSpPr>
          <p:nvPr>
            <p:ph sz="half" idx="2"/>
          </p:nvPr>
        </p:nvSpPr>
        <p:spPr>
          <a:xfrm>
            <a:off x="235368" y="1867034"/>
            <a:ext cx="5860632" cy="4442400"/>
          </a:xfrm>
        </p:spPr>
        <p:txBody>
          <a:bodyPr/>
          <a:lstStyle/>
          <a:p>
            <a:pPr marL="0" indent="0">
              <a:spcBef>
                <a:spcPts val="0"/>
              </a:spcBef>
              <a:buNone/>
            </a:pPr>
            <a:endParaRPr lang="sv-SE" b="1" dirty="0"/>
          </a:p>
          <a:p>
            <a:pPr>
              <a:spcBef>
                <a:spcPts val="0"/>
              </a:spcBef>
              <a:buFontTx/>
              <a:buChar char="-"/>
            </a:pPr>
            <a:r>
              <a:rPr lang="sv-SE" sz="1800" b="1" dirty="0"/>
              <a:t>Särskild fördelningsnyckel (dynamisk   rangordning)</a:t>
            </a:r>
          </a:p>
          <a:p>
            <a:pPr marL="0" indent="0">
              <a:spcBef>
                <a:spcPts val="0"/>
              </a:spcBef>
              <a:buNone/>
            </a:pPr>
            <a:br>
              <a:rPr lang="sv-SE" dirty="0"/>
            </a:br>
            <a:r>
              <a:rPr lang="sv-SE" sz="1800" dirty="0">
                <a:effectLst/>
              </a:rPr>
              <a:t>Verksamhetens IT-behov (max 500 </a:t>
            </a:r>
            <a:r>
              <a:rPr lang="sv-SE" sz="1800" dirty="0" err="1">
                <a:effectLst/>
              </a:rPr>
              <a:t>tim</a:t>
            </a:r>
            <a:r>
              <a:rPr lang="sv-SE" sz="1800" dirty="0">
                <a:effectLst/>
              </a:rPr>
              <a:t>)</a:t>
            </a:r>
            <a:br>
              <a:rPr lang="sv-SE" dirty="0">
                <a:effectLst/>
              </a:rPr>
            </a:br>
            <a:r>
              <a:rPr lang="sv-SE" sz="1800" dirty="0"/>
              <a:t>Säkerhet i IT och IT-projekt (max 500 </a:t>
            </a:r>
            <a:r>
              <a:rPr lang="sv-SE" sz="1800" dirty="0" err="1"/>
              <a:t>tim</a:t>
            </a:r>
            <a:r>
              <a:rPr lang="sv-SE" sz="1800" dirty="0"/>
              <a:t>)</a:t>
            </a:r>
            <a:br>
              <a:rPr lang="sv-SE" sz="1800" dirty="0"/>
            </a:br>
            <a:r>
              <a:rPr lang="sv-SE" sz="1800" dirty="0"/>
              <a:t>Ledning av IT-projekt (max 500 </a:t>
            </a:r>
            <a:r>
              <a:rPr lang="sv-SE" sz="1800" dirty="0" err="1"/>
              <a:t>tim</a:t>
            </a:r>
            <a:r>
              <a:rPr lang="sv-SE" sz="1800" dirty="0"/>
              <a:t>)</a:t>
            </a:r>
          </a:p>
          <a:p>
            <a:pPr marL="0" indent="0">
              <a:spcBef>
                <a:spcPts val="0"/>
              </a:spcBef>
              <a:buNone/>
            </a:pPr>
            <a:r>
              <a:rPr lang="sv-SE" sz="1800" dirty="0"/>
              <a:t>Arkitektur och utveckling (max 500 </a:t>
            </a:r>
            <a:r>
              <a:rPr lang="sv-SE" sz="1800" dirty="0" err="1"/>
              <a:t>tim</a:t>
            </a:r>
            <a:r>
              <a:rPr lang="sv-SE" sz="1800" dirty="0"/>
              <a:t>)</a:t>
            </a:r>
          </a:p>
          <a:p>
            <a:pPr marL="0" indent="0">
              <a:spcBef>
                <a:spcPts val="0"/>
              </a:spcBef>
              <a:buNone/>
            </a:pPr>
            <a:r>
              <a:rPr lang="sv-SE" sz="1800" dirty="0"/>
              <a:t>IT-konsultlösningar (max 750 </a:t>
            </a:r>
            <a:r>
              <a:rPr lang="sv-SE" sz="1800" dirty="0" err="1"/>
              <a:t>tim</a:t>
            </a:r>
            <a:r>
              <a:rPr lang="sv-SE" sz="1800" dirty="0"/>
              <a:t>)</a:t>
            </a:r>
            <a:endParaRPr lang="sv-SE" sz="1800" dirty="0">
              <a:solidFill>
                <a:srgbClr val="C00000"/>
              </a:solidFill>
            </a:endParaRPr>
          </a:p>
          <a:p>
            <a:pPr marL="0" indent="0">
              <a:spcBef>
                <a:spcPts val="0"/>
              </a:spcBef>
              <a:buNone/>
            </a:pPr>
            <a:endParaRPr lang="sv-SE" sz="1800" dirty="0">
              <a:solidFill>
                <a:srgbClr val="C00000"/>
              </a:solidFill>
            </a:endParaRPr>
          </a:p>
          <a:p>
            <a:pPr marL="0" indent="0">
              <a:spcBef>
                <a:spcPts val="0"/>
              </a:spcBef>
              <a:buNone/>
            </a:pPr>
            <a:r>
              <a:rPr lang="sv-SE" sz="1800" b="1" dirty="0"/>
              <a:t>- Förnyad konkurrensutsättning</a:t>
            </a:r>
          </a:p>
          <a:p>
            <a:pPr marL="0" indent="0">
              <a:spcBef>
                <a:spcPts val="0"/>
              </a:spcBef>
              <a:buNone/>
            </a:pPr>
            <a:endParaRPr lang="sv-SE" sz="1800" dirty="0">
              <a:solidFill>
                <a:srgbClr val="C00000"/>
              </a:solidFill>
            </a:endParaRPr>
          </a:p>
          <a:p>
            <a:pPr marL="0" indent="0">
              <a:spcBef>
                <a:spcPts val="0"/>
              </a:spcBef>
              <a:buNone/>
            </a:pPr>
            <a:endParaRPr lang="sv-SE" sz="1800" dirty="0">
              <a:solidFill>
                <a:srgbClr val="C00000"/>
              </a:solidFill>
            </a:endParaRPr>
          </a:p>
          <a:p>
            <a:pPr marL="0" indent="0">
              <a:spcBef>
                <a:spcPts val="0"/>
              </a:spcBef>
              <a:buNone/>
            </a:pPr>
            <a:endParaRPr lang="sv-SE" sz="1800" dirty="0">
              <a:solidFill>
                <a:srgbClr val="C00000"/>
              </a:solidFill>
            </a:endParaRPr>
          </a:p>
          <a:p>
            <a:pPr marL="0" marR="0" indent="0">
              <a:spcBef>
                <a:spcPts val="0"/>
              </a:spcBef>
              <a:spcAft>
                <a:spcPts val="0"/>
              </a:spcAft>
              <a:buNone/>
            </a:pPr>
            <a:endParaRPr lang="sv-SE" dirty="0">
              <a:effectLst/>
            </a:endParaRPr>
          </a:p>
        </p:txBody>
      </p:sp>
      <p:sp>
        <p:nvSpPr>
          <p:cNvPr id="5" name="Platshållare för innehåll 4">
            <a:extLst>
              <a:ext uri="{FF2B5EF4-FFF2-40B4-BE49-F238E27FC236}">
                <a16:creationId xmlns:a16="http://schemas.microsoft.com/office/drawing/2014/main" id="{919D75C2-0BC0-4C5E-9B1F-09C6A2714E45}"/>
              </a:ext>
            </a:extLst>
          </p:cNvPr>
          <p:cNvSpPr>
            <a:spLocks noGrp="1"/>
          </p:cNvSpPr>
          <p:nvPr>
            <p:ph sz="quarter" idx="4"/>
          </p:nvPr>
        </p:nvSpPr>
        <p:spPr>
          <a:xfrm>
            <a:off x="6486525" y="976310"/>
            <a:ext cx="5705475" cy="5792790"/>
          </a:xfrm>
        </p:spPr>
        <p:txBody>
          <a:bodyPr/>
          <a:lstStyle/>
          <a:p>
            <a:r>
              <a:rPr lang="sv-SE" b="1" i="0" dirty="0">
                <a:effectLst/>
                <a:latin typeface="+mj-lt"/>
              </a:rPr>
              <a:t>Särskild fördelningsnyckel (dynamisk rangordning)</a:t>
            </a:r>
            <a:br>
              <a:rPr lang="sv-SE" b="1" i="0" dirty="0">
                <a:effectLst/>
                <a:latin typeface="+mj-lt"/>
              </a:rPr>
            </a:br>
            <a:r>
              <a:rPr lang="sv-SE" b="0" i="0" dirty="0">
                <a:effectLst/>
              </a:rPr>
              <a:t>Avser avrop av vissa </a:t>
            </a:r>
            <a:r>
              <a:rPr lang="sv-SE" b="0" i="0" u="sng" dirty="0">
                <a:effectLst/>
              </a:rPr>
              <a:t>i förväg kravställda och specificerade roller</a:t>
            </a:r>
            <a:r>
              <a:rPr lang="sv-SE" b="0" i="0" dirty="0">
                <a:effectLst/>
              </a:rPr>
              <a:t> för uppdrag upp till max 500/750 timmar.</a:t>
            </a:r>
          </a:p>
          <a:p>
            <a:endParaRPr lang="sv-SE" u="sng" dirty="0"/>
          </a:p>
          <a:p>
            <a:r>
              <a:rPr lang="sv-SE" b="1" dirty="0"/>
              <a:t>Förnyad konkurrensutsättning (FKU)</a:t>
            </a:r>
            <a:br>
              <a:rPr lang="sv-SE" b="1" dirty="0"/>
            </a:br>
            <a:r>
              <a:rPr lang="sv-SE" dirty="0"/>
              <a:t>För roller och kompetenser som </a:t>
            </a:r>
            <a:r>
              <a:rPr lang="sv-SE" u="sng" dirty="0"/>
              <a:t>ej omfattas av de i förväg specificerade rollerna</a:t>
            </a:r>
            <a:r>
              <a:rPr lang="sv-SE" dirty="0"/>
              <a:t> ska avrop alltid göras genom FKU samt de specificerade rollerna vid behov som överstiger 500/750 tim.</a:t>
            </a:r>
            <a:br>
              <a:rPr lang="sv-SE" dirty="0"/>
            </a:br>
            <a:r>
              <a:rPr lang="sv-SE" sz="1500" dirty="0"/>
              <a:t>- Egna krav och/eller villkor kan läggas </a:t>
            </a:r>
            <a:br>
              <a:rPr lang="sv-SE" sz="1500" dirty="0"/>
            </a:br>
            <a:r>
              <a:rPr lang="sv-SE" sz="1500" dirty="0"/>
              <a:t>   till utöver kravspecifikationen i upphandlingen.</a:t>
            </a:r>
            <a:br>
              <a:rPr lang="sv-SE" sz="1500" dirty="0"/>
            </a:br>
            <a:r>
              <a:rPr lang="sv-SE" sz="1500" dirty="0"/>
              <a:t>- Pris anges i avropssvar.</a:t>
            </a:r>
            <a:br>
              <a:rPr lang="sv-SE" sz="1500" dirty="0"/>
            </a:br>
            <a:r>
              <a:rPr lang="sv-SE" sz="1500" dirty="0"/>
              <a:t>- Takpriser finns.</a:t>
            </a:r>
          </a:p>
          <a:p>
            <a:pPr marL="0" indent="0">
              <a:buNone/>
            </a:pPr>
            <a:endParaRPr lang="sv-SE" sz="1500" dirty="0"/>
          </a:p>
          <a:p>
            <a:pPr marL="0" indent="0">
              <a:buNone/>
            </a:pPr>
            <a:endParaRPr lang="sv-SE" sz="1500" dirty="0"/>
          </a:p>
          <a:p>
            <a:endParaRPr lang="sv-SE" dirty="0"/>
          </a:p>
        </p:txBody>
      </p:sp>
    </p:spTree>
    <p:extLst>
      <p:ext uri="{BB962C8B-B14F-4D97-AF65-F5344CB8AC3E}">
        <p14:creationId xmlns:p14="http://schemas.microsoft.com/office/powerpoint/2010/main" val="7075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337CD66-AABB-4DFC-964F-C6AD81CF1189}"/>
              </a:ext>
            </a:extLst>
          </p:cNvPr>
          <p:cNvSpPr>
            <a:spLocks noGrp="1"/>
          </p:cNvSpPr>
          <p:nvPr>
            <p:ph type="body" sz="quarter" idx="14"/>
          </p:nvPr>
        </p:nvSpPr>
        <p:spPr>
          <a:xfrm>
            <a:off x="350176" y="3420239"/>
            <a:ext cx="5419559" cy="2056636"/>
          </a:xfrm>
        </p:spPr>
        <p:txBody>
          <a:bodyPr/>
          <a:lstStyle/>
          <a:p>
            <a:r>
              <a:rPr lang="sv-SE" sz="2600" b="1" u="sng" dirty="0"/>
              <a:t>Särskild fördelningsnyckel</a:t>
            </a:r>
            <a:r>
              <a:rPr lang="sv-SE" sz="2600" u="sng" dirty="0"/>
              <a:t> </a:t>
            </a:r>
            <a:br>
              <a:rPr lang="sv-SE" sz="2200" u="sng" dirty="0"/>
            </a:br>
            <a:r>
              <a:rPr lang="sv-SE" sz="2000" dirty="0"/>
              <a:t>(dynamisk rangordning) </a:t>
            </a:r>
          </a:p>
          <a:p>
            <a:br>
              <a:rPr lang="sv-SE" sz="2000" dirty="0"/>
            </a:br>
            <a:r>
              <a:rPr lang="sv-SE" sz="1800" dirty="0"/>
              <a:t>Samtliga ramavtalsleverantörer har garanterat en leveranskapacitet om 10 500 timmar per roll och avtalsår (12-månadersperiod) för avrop enligt den dynamiska rangordningen. </a:t>
            </a:r>
          </a:p>
          <a:p>
            <a:endParaRPr lang="sv-SE" sz="1800" dirty="0"/>
          </a:p>
          <a:p>
            <a:r>
              <a:rPr lang="sv-SE" sz="1800" dirty="0"/>
              <a:t>Att inte leverera kan vara förenat med </a:t>
            </a:r>
            <a:r>
              <a:rPr lang="sv-SE" sz="1800" u="sng" dirty="0"/>
              <a:t>vite</a:t>
            </a:r>
            <a:r>
              <a:rPr lang="sv-SE" sz="1800" dirty="0"/>
              <a:t>.</a:t>
            </a:r>
          </a:p>
          <a:p>
            <a:br>
              <a:rPr lang="sv-SE" sz="1800" dirty="0"/>
            </a:br>
            <a:r>
              <a:rPr lang="sv-SE" sz="1800" i="1" dirty="0"/>
              <a:t>Meddela gärna Kammarkollegiet om en leverantör tackar nej till en beställning enligt särskild fördelningsnyckel.</a:t>
            </a:r>
          </a:p>
          <a:p>
            <a:pPr defTabSz="269875">
              <a:lnSpc>
                <a:spcPct val="130000"/>
              </a:lnSpc>
              <a:spcBef>
                <a:spcPts val="1200"/>
              </a:spcBef>
            </a:pPr>
            <a:br>
              <a:rPr lang="sv-SE" sz="1800" dirty="0">
                <a:latin typeface="+mn-lt"/>
                <a:ea typeface="+mn-ea"/>
                <a:cs typeface="+mn-cs"/>
              </a:rPr>
            </a:br>
            <a:endParaRPr lang="sv-SE" sz="2000" dirty="0"/>
          </a:p>
          <a:p>
            <a:endParaRPr lang="sv-SE" sz="2000" dirty="0"/>
          </a:p>
          <a:p>
            <a:br>
              <a:rPr lang="sv-SE" sz="2000" dirty="0"/>
            </a:br>
            <a:endParaRPr lang="sv-SE" sz="2000" dirty="0"/>
          </a:p>
        </p:txBody>
      </p:sp>
      <p:sp>
        <p:nvSpPr>
          <p:cNvPr id="5" name="Platshållare för innehåll 4">
            <a:extLst>
              <a:ext uri="{FF2B5EF4-FFF2-40B4-BE49-F238E27FC236}">
                <a16:creationId xmlns:a16="http://schemas.microsoft.com/office/drawing/2014/main" id="{FD86BE6B-6953-40A9-8524-4CB24C74B099}"/>
              </a:ext>
            </a:extLst>
          </p:cNvPr>
          <p:cNvSpPr>
            <a:spLocks noGrp="1"/>
          </p:cNvSpPr>
          <p:nvPr>
            <p:ph idx="13"/>
          </p:nvPr>
        </p:nvSpPr>
        <p:spPr>
          <a:xfrm>
            <a:off x="6284890" y="465551"/>
            <a:ext cx="5782614" cy="4821112"/>
          </a:xfrm>
        </p:spPr>
        <p:txBody>
          <a:bodyPr/>
          <a:lstStyle/>
          <a:p>
            <a:pPr marL="0" indent="0">
              <a:buNone/>
            </a:pPr>
            <a:r>
              <a:rPr lang="sv-SE" sz="2000" b="1" dirty="0"/>
              <a:t>Forts. särskild fördelningsnyckel</a:t>
            </a:r>
          </a:p>
          <a:p>
            <a:pPr marL="285750" indent="-285750"/>
            <a:r>
              <a:rPr lang="sv-SE" dirty="0"/>
              <a:t>Avser endast de i Ramavtalet </a:t>
            </a:r>
            <a:r>
              <a:rPr lang="sv-SE" u="sng" dirty="0"/>
              <a:t>i förväg specificerade rollerna per delområde</a:t>
            </a:r>
            <a:r>
              <a:rPr lang="sv-SE" dirty="0"/>
              <a:t>. Totalt åtta stycken. </a:t>
            </a:r>
            <a:br>
              <a:rPr lang="sv-SE" dirty="0"/>
            </a:br>
            <a:r>
              <a:rPr lang="sv-SE" dirty="0"/>
              <a:t>Se vidare i dokument</a:t>
            </a:r>
            <a:br>
              <a:rPr lang="sv-SE" dirty="0"/>
            </a:br>
            <a:r>
              <a:rPr lang="sv-SE" dirty="0"/>
              <a:t>”Exempelroller och kompetensnivåer Delområde X” under Gemensamma dokument.</a:t>
            </a:r>
          </a:p>
          <a:p>
            <a:pPr marL="285750" indent="-285750"/>
            <a:r>
              <a:rPr lang="sv-SE" dirty="0"/>
              <a:t>Inga ytterligare krav får läggas till i beställningen (avropet) utöver fastställda kravspecifikationer i Ramavtalet per specificerad roll.</a:t>
            </a:r>
          </a:p>
          <a:p>
            <a:pPr marL="285750" indent="-285750"/>
            <a:r>
              <a:rPr lang="sv-SE" dirty="0"/>
              <a:t>Beställning upp till maximalt 500/750 timmar.</a:t>
            </a:r>
          </a:p>
          <a:p>
            <a:pPr marL="285750" indent="-285750"/>
            <a:r>
              <a:rPr lang="sv-SE" dirty="0"/>
              <a:t>Alltid fasta priser. Högre pris får ej tas ut.</a:t>
            </a:r>
          </a:p>
          <a:p>
            <a:pPr marL="285750" indent="-285750"/>
            <a:r>
              <a:rPr lang="sv-SE" sz="1800" dirty="0"/>
              <a:t>Lägst pris ska få beställningen.</a:t>
            </a:r>
          </a:p>
          <a:p>
            <a:pPr marL="285750" indent="-285750"/>
            <a:r>
              <a:rPr lang="sv-SE" dirty="0"/>
              <a:t>Använd avropsblanketten</a:t>
            </a:r>
            <a:br>
              <a:rPr lang="sv-SE" sz="1800" dirty="0"/>
            </a:br>
            <a:endParaRPr lang="sv-SE" sz="1800" dirty="0"/>
          </a:p>
          <a:p>
            <a:endParaRPr lang="sv-SE" dirty="0"/>
          </a:p>
        </p:txBody>
      </p:sp>
    </p:spTree>
    <p:extLst>
      <p:ext uri="{BB962C8B-B14F-4D97-AF65-F5344CB8AC3E}">
        <p14:creationId xmlns:p14="http://schemas.microsoft.com/office/powerpoint/2010/main" val="317838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B59DD34-C653-42C9-937F-EAD609692CA2}"/>
              </a:ext>
            </a:extLst>
          </p:cNvPr>
          <p:cNvSpPr>
            <a:spLocks noGrp="1"/>
          </p:cNvSpPr>
          <p:nvPr>
            <p:ph type="body" idx="1"/>
          </p:nvPr>
        </p:nvSpPr>
        <p:spPr>
          <a:xfrm>
            <a:off x="839787" y="423298"/>
            <a:ext cx="4637087" cy="722555"/>
          </a:xfrm>
        </p:spPr>
        <p:txBody>
          <a:bodyPr/>
          <a:lstStyle/>
          <a:p>
            <a:endParaRPr lang="sv-SE" dirty="0"/>
          </a:p>
          <a:p>
            <a:endParaRPr lang="sv-SE" dirty="0"/>
          </a:p>
          <a:p>
            <a:r>
              <a:rPr lang="sv-SE" sz="2600" b="1" u="sng" dirty="0"/>
              <a:t>Särskild fördelningsnyckel</a:t>
            </a:r>
          </a:p>
          <a:p>
            <a:r>
              <a:rPr lang="sv-SE" dirty="0"/>
              <a:t>(Dynamisk rangordning)</a:t>
            </a:r>
          </a:p>
        </p:txBody>
      </p:sp>
      <p:sp>
        <p:nvSpPr>
          <p:cNvPr id="3" name="Platshållare för innehåll 2">
            <a:extLst>
              <a:ext uri="{FF2B5EF4-FFF2-40B4-BE49-F238E27FC236}">
                <a16:creationId xmlns:a16="http://schemas.microsoft.com/office/drawing/2014/main" id="{4A760100-48B8-44C6-A999-3205822CD6A6}"/>
              </a:ext>
            </a:extLst>
          </p:cNvPr>
          <p:cNvSpPr>
            <a:spLocks noGrp="1"/>
          </p:cNvSpPr>
          <p:nvPr>
            <p:ph sz="half" idx="2"/>
          </p:nvPr>
        </p:nvSpPr>
        <p:spPr/>
        <p:txBody>
          <a:bodyPr/>
          <a:lstStyle/>
          <a:p>
            <a:endParaRPr lang="sv-SE" dirty="0"/>
          </a:p>
        </p:txBody>
      </p:sp>
      <p:sp>
        <p:nvSpPr>
          <p:cNvPr id="4" name="Platshållare för text 3">
            <a:extLst>
              <a:ext uri="{FF2B5EF4-FFF2-40B4-BE49-F238E27FC236}">
                <a16:creationId xmlns:a16="http://schemas.microsoft.com/office/drawing/2014/main" id="{C58B6F09-6B49-4E06-841A-D7C7876C2D51}"/>
              </a:ext>
            </a:extLst>
          </p:cNvPr>
          <p:cNvSpPr>
            <a:spLocks noGrp="1"/>
          </p:cNvSpPr>
          <p:nvPr>
            <p:ph type="body" sz="quarter" idx="3"/>
          </p:nvPr>
        </p:nvSpPr>
        <p:spPr/>
        <p:txBody>
          <a:bodyPr/>
          <a:lstStyle/>
          <a:p>
            <a:endParaRPr lang="sv-SE"/>
          </a:p>
        </p:txBody>
      </p:sp>
      <p:pic>
        <p:nvPicPr>
          <p:cNvPr id="8" name="Platshållare för bild 5" descr="Window">
            <a:extLst>
              <a:ext uri="{FF2B5EF4-FFF2-40B4-BE49-F238E27FC236}">
                <a16:creationId xmlns:a16="http://schemas.microsoft.com/office/drawing/2014/main" id="{AE326F2B-615A-4ADF-8894-898B33F4732A}"/>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6878320" y="0"/>
            <a:ext cx="5252156" cy="6858000"/>
          </a:xfrm>
        </p:spPr>
      </p:pic>
    </p:spTree>
    <p:extLst>
      <p:ext uri="{BB962C8B-B14F-4D97-AF65-F5344CB8AC3E}">
        <p14:creationId xmlns:p14="http://schemas.microsoft.com/office/powerpoint/2010/main" val="345337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5D70A01-BF1F-4C41-9560-F111D7F7EC6B}"/>
              </a:ext>
            </a:extLst>
          </p:cNvPr>
          <p:cNvSpPr>
            <a:spLocks noGrp="1"/>
          </p:cNvSpPr>
          <p:nvPr>
            <p:ph idx="13"/>
          </p:nvPr>
        </p:nvSpPr>
        <p:spPr>
          <a:xfrm>
            <a:off x="6457951" y="1275738"/>
            <a:ext cx="5534024" cy="5429862"/>
          </a:xfrm>
        </p:spPr>
        <p:txBody>
          <a:bodyPr/>
          <a:lstStyle/>
          <a:p>
            <a:pPr marL="0" indent="0">
              <a:buNone/>
            </a:pPr>
            <a:r>
              <a:rPr lang="sv-SE" sz="2000" b="1" dirty="0">
                <a:solidFill>
                  <a:srgbClr val="222222"/>
                </a:solidFill>
              </a:rPr>
              <a:t>Följande priser gäller vid avrop via dynamisk rangordning:</a:t>
            </a:r>
            <a:br>
              <a:rPr lang="sv-SE" sz="1700" dirty="0">
                <a:solidFill>
                  <a:srgbClr val="222222"/>
                </a:solidFill>
              </a:rPr>
            </a:br>
            <a:br>
              <a:rPr lang="sv-SE" sz="1700" dirty="0">
                <a:solidFill>
                  <a:srgbClr val="222222"/>
                </a:solidFill>
              </a:rPr>
            </a:br>
            <a:r>
              <a:rPr lang="sv-SE" sz="1700" dirty="0">
                <a:solidFill>
                  <a:srgbClr val="222222"/>
                </a:solidFill>
              </a:rPr>
              <a:t>Timpriserna i respektive leverantörs Bilaga pris gäller för de två/åtta specificerade rollerna som går att avropa via dynamisk rangordning. </a:t>
            </a:r>
            <a:r>
              <a:rPr lang="sv-SE" sz="1700" u="sng" dirty="0">
                <a:solidFill>
                  <a:srgbClr val="222222"/>
                </a:solidFill>
              </a:rPr>
              <a:t>Dessa priser utgör alltid fasta timpriser och leverantörer har inte rätt att offerera eller debitera andra timpriser för dessa roller vid avrop via dynamisk rangordning</a:t>
            </a:r>
            <a:r>
              <a:rPr lang="sv-SE" sz="1700" dirty="0">
                <a:solidFill>
                  <a:srgbClr val="222222"/>
                </a:solidFill>
              </a:rPr>
              <a:t>.</a:t>
            </a:r>
          </a:p>
          <a:p>
            <a:pPr marL="0" indent="0">
              <a:buNone/>
            </a:pPr>
            <a:r>
              <a:rPr lang="sv-SE" dirty="0">
                <a:solidFill>
                  <a:srgbClr val="222222"/>
                </a:solidFill>
              </a:rPr>
              <a:t>Om andra utökande villkor eller andra krav på kompetens krävs – då är inte dynamisk rangordning tillämpligt även om antalet konsulttimmar understiger gränsen för dynamisk rangordning. Då ska avropsformen förnyad konkurrensutsättning användas.</a:t>
            </a:r>
            <a:br>
              <a:rPr lang="sv-SE" sz="1700" dirty="0">
                <a:solidFill>
                  <a:srgbClr val="222222"/>
                </a:solidFill>
              </a:rPr>
            </a:br>
            <a:endParaRPr lang="sv-SE" sz="1700" dirty="0">
              <a:solidFill>
                <a:srgbClr val="222222"/>
              </a:solidFill>
            </a:endParaRPr>
          </a:p>
          <a:p>
            <a:endParaRPr lang="sv-SE" dirty="0">
              <a:solidFill>
                <a:srgbClr val="222222"/>
              </a:solidFill>
            </a:endParaRPr>
          </a:p>
          <a:p>
            <a:pPr marL="0" indent="0">
              <a:buNone/>
            </a:pPr>
            <a:br>
              <a:rPr lang="sv-SE" sz="1700" dirty="0">
                <a:solidFill>
                  <a:srgbClr val="222222"/>
                </a:solidFill>
              </a:rPr>
            </a:br>
            <a:endParaRPr lang="sv-SE" dirty="0"/>
          </a:p>
        </p:txBody>
      </p:sp>
      <p:sp>
        <p:nvSpPr>
          <p:cNvPr id="4" name="Platshållare för text 3">
            <a:extLst>
              <a:ext uri="{FF2B5EF4-FFF2-40B4-BE49-F238E27FC236}">
                <a16:creationId xmlns:a16="http://schemas.microsoft.com/office/drawing/2014/main" id="{381F90DA-22AB-4053-8908-D5440A42FCD8}"/>
              </a:ext>
            </a:extLst>
          </p:cNvPr>
          <p:cNvSpPr>
            <a:spLocks noGrp="1"/>
          </p:cNvSpPr>
          <p:nvPr>
            <p:ph type="body" sz="quarter" idx="14"/>
          </p:nvPr>
        </p:nvSpPr>
        <p:spPr>
          <a:xfrm>
            <a:off x="342901" y="1261450"/>
            <a:ext cx="5534024" cy="4019549"/>
          </a:xfrm>
        </p:spPr>
        <p:txBody>
          <a:bodyPr/>
          <a:lstStyle/>
          <a:p>
            <a:pPr algn="l" fontAlgn="base"/>
            <a:r>
              <a:rPr lang="sv-SE" sz="2800" b="1" dirty="0"/>
              <a:t>Priser</a:t>
            </a:r>
          </a:p>
          <a:p>
            <a:pPr fontAlgn="base"/>
            <a:endParaRPr lang="sv-SE" sz="1400" dirty="0">
              <a:solidFill>
                <a:srgbClr val="222222"/>
              </a:solidFill>
            </a:endParaRPr>
          </a:p>
          <a:p>
            <a:pPr fontAlgn="base">
              <a:lnSpc>
                <a:spcPct val="150000"/>
              </a:lnSpc>
              <a:spcBef>
                <a:spcPts val="600"/>
              </a:spcBef>
              <a:spcAft>
                <a:spcPts val="600"/>
              </a:spcAft>
            </a:pPr>
            <a:r>
              <a:rPr lang="sv-SE" sz="1800" dirty="0">
                <a:solidFill>
                  <a:srgbClr val="222222"/>
                </a:solidFill>
              </a:rPr>
              <a:t>Avtalade timpriser för leverantörerna framgår av respektive leverantörs Bilaga - Pris till ramavtalen samt i avropsblankett för särskild fördelningsnyckel (dynamisk rangordning). </a:t>
            </a:r>
            <a:br>
              <a:rPr lang="sv-SE" sz="1800" dirty="0">
                <a:solidFill>
                  <a:srgbClr val="222222"/>
                </a:solidFill>
              </a:rPr>
            </a:br>
            <a:br>
              <a:rPr lang="sv-SE" sz="1800" dirty="0">
                <a:solidFill>
                  <a:srgbClr val="222222"/>
                </a:solidFill>
              </a:rPr>
            </a:br>
            <a:r>
              <a:rPr lang="sv-SE" sz="1800" dirty="0">
                <a:solidFill>
                  <a:srgbClr val="222222"/>
                </a:solidFill>
              </a:rPr>
              <a:t>Samtliga timpriser per delområde finns även sammanställda i bilaga </a:t>
            </a:r>
            <a:br>
              <a:rPr lang="sv-SE" sz="1800" dirty="0">
                <a:solidFill>
                  <a:srgbClr val="222222"/>
                </a:solidFill>
              </a:rPr>
            </a:br>
            <a:r>
              <a:rPr lang="sv-SE" sz="1800" b="1" dirty="0" err="1">
                <a:solidFill>
                  <a:srgbClr val="222222"/>
                </a:solidFill>
              </a:rPr>
              <a:t>Prisbilaga</a:t>
            </a:r>
            <a:r>
              <a:rPr lang="sv-SE" sz="1800" b="1" dirty="0">
                <a:solidFill>
                  <a:srgbClr val="222222"/>
                </a:solidFill>
              </a:rPr>
              <a:t> – sammanställning Delområde X</a:t>
            </a:r>
            <a:br>
              <a:rPr lang="sv-SE" sz="1800" dirty="0">
                <a:solidFill>
                  <a:srgbClr val="222222"/>
                </a:solidFill>
              </a:rPr>
            </a:br>
            <a:r>
              <a:rPr lang="sv-SE" sz="1800" dirty="0">
                <a:solidFill>
                  <a:srgbClr val="222222"/>
                </a:solidFill>
              </a:rPr>
              <a:t>under fliken Gemensamma dokument på www.avropa.se</a:t>
            </a:r>
            <a:br>
              <a:rPr lang="sv-SE" sz="1800" dirty="0">
                <a:solidFill>
                  <a:srgbClr val="222222"/>
                </a:solidFill>
              </a:rPr>
            </a:br>
            <a:br>
              <a:rPr lang="sv-SE" sz="1700" dirty="0">
                <a:solidFill>
                  <a:srgbClr val="222222"/>
                </a:solidFill>
              </a:rPr>
            </a:br>
            <a:endParaRPr lang="sv-SE" sz="1700" dirty="0">
              <a:solidFill>
                <a:srgbClr val="222222"/>
              </a:solidFill>
            </a:endParaRPr>
          </a:p>
          <a:p>
            <a:pPr algn="l" fontAlgn="base"/>
            <a:endParaRPr lang="sv-SE" sz="1400" b="0" i="0" dirty="0">
              <a:solidFill>
                <a:srgbClr val="222222"/>
              </a:solidFill>
              <a:effectLst/>
              <a:latin typeface="Merriweather" panose="00000500000000000000" pitchFamily="2" charset="0"/>
            </a:endParaRPr>
          </a:p>
          <a:p>
            <a:endParaRPr lang="sv-SE" sz="1400" dirty="0"/>
          </a:p>
        </p:txBody>
      </p:sp>
    </p:spTree>
    <p:extLst>
      <p:ext uri="{BB962C8B-B14F-4D97-AF65-F5344CB8AC3E}">
        <p14:creationId xmlns:p14="http://schemas.microsoft.com/office/powerpoint/2010/main" val="353914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81F90DA-22AB-4053-8908-D5440A42FCD8}"/>
              </a:ext>
            </a:extLst>
          </p:cNvPr>
          <p:cNvSpPr>
            <a:spLocks noGrp="1"/>
          </p:cNvSpPr>
          <p:nvPr>
            <p:ph type="body" sz="quarter" idx="14"/>
          </p:nvPr>
        </p:nvSpPr>
        <p:spPr>
          <a:xfrm>
            <a:off x="315913" y="213575"/>
            <a:ext cx="5534024" cy="710350"/>
          </a:xfrm>
        </p:spPr>
        <p:txBody>
          <a:bodyPr/>
          <a:lstStyle/>
          <a:p>
            <a:pPr algn="l" fontAlgn="base"/>
            <a:endParaRPr lang="sv-SE" sz="1600" dirty="0"/>
          </a:p>
          <a:p>
            <a:pPr fontAlgn="base"/>
            <a:endParaRPr lang="sv-SE" sz="1400" dirty="0">
              <a:solidFill>
                <a:srgbClr val="222222"/>
              </a:solidFill>
            </a:endParaRPr>
          </a:p>
          <a:p>
            <a:endParaRPr lang="sv-SE" sz="1400" dirty="0"/>
          </a:p>
        </p:txBody>
      </p:sp>
      <p:pic>
        <p:nvPicPr>
          <p:cNvPr id="11" name="Platshållare för innehåll 10">
            <a:extLst>
              <a:ext uri="{FF2B5EF4-FFF2-40B4-BE49-F238E27FC236}">
                <a16:creationId xmlns:a16="http://schemas.microsoft.com/office/drawing/2014/main" id="{CD1FD655-27F5-4FBE-90E6-EF42BABA4E55}"/>
              </a:ext>
            </a:extLst>
          </p:cNvPr>
          <p:cNvPicPr>
            <a:picLocks noGrp="1" noChangeAspect="1"/>
          </p:cNvPicPr>
          <p:nvPr>
            <p:ph idx="13"/>
          </p:nvPr>
        </p:nvPicPr>
        <p:blipFill>
          <a:blip r:embed="rId2"/>
          <a:stretch>
            <a:fillRect/>
          </a:stretch>
        </p:blipFill>
        <p:spPr>
          <a:xfrm>
            <a:off x="436542" y="568750"/>
            <a:ext cx="11439545" cy="5946350"/>
          </a:xfrm>
        </p:spPr>
      </p:pic>
    </p:spTree>
    <p:extLst>
      <p:ext uri="{BB962C8B-B14F-4D97-AF65-F5344CB8AC3E}">
        <p14:creationId xmlns:p14="http://schemas.microsoft.com/office/powerpoint/2010/main" val="876722356"/>
      </p:ext>
    </p:extLst>
  </p:cSld>
  <p:clrMapOvr>
    <a:masterClrMapping/>
  </p:clrMapOvr>
</p:sld>
</file>

<file path=ppt/theme/theme1.xml><?xml version="1.0" encoding="utf-8"?>
<a:theme xmlns:a="http://schemas.openxmlformats.org/drawingml/2006/main" name="Kammarkollegiet">
  <a:themeElements>
    <a:clrScheme name="Kammarkollegiet_PPT_colors">
      <a:dk1>
        <a:sysClr val="windowText" lastClr="000000"/>
      </a:dk1>
      <a:lt1>
        <a:sysClr val="window" lastClr="FFFFFF"/>
      </a:lt1>
      <a:dk2>
        <a:srgbClr val="000000"/>
      </a:dk2>
      <a:lt2>
        <a:srgbClr val="D9D9D9"/>
      </a:lt2>
      <a:accent1>
        <a:srgbClr val="D2E6DB"/>
      </a:accent1>
      <a:accent2>
        <a:srgbClr val="B8D9CE"/>
      </a:accent2>
      <a:accent3>
        <a:srgbClr val="5A6E65"/>
      </a:accent3>
      <a:accent4>
        <a:srgbClr val="F7C2D2"/>
      </a:accent4>
      <a:accent5>
        <a:srgbClr val="EA5783"/>
      </a:accent5>
      <a:accent6>
        <a:srgbClr val="AC214A"/>
      </a:accent6>
      <a:hlink>
        <a:srgbClr val="5A6E65"/>
      </a:hlink>
      <a:folHlink>
        <a:srgbClr val="A2A2A2"/>
      </a:folHlink>
    </a:clrScheme>
    <a:fontScheme name="Kammarkollegiet_PPT_font">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ammarkollegiet.potx" id="{BB730FEE-E0B6-4569-B289-AAB93CFE7446}" vid="{8648E226-445D-41DB-889B-3ACF1FA96D6E}"/>
    </a:ext>
  </a:extLst>
</a:theme>
</file>

<file path=ppt/theme/theme2.xml><?xml version="1.0" encoding="utf-8"?>
<a:theme xmlns:a="http://schemas.openxmlformats.org/drawingml/2006/main" name="Office-tema">
  <a:themeElements>
    <a:clrScheme name="Kammarkollegiet_PPT_colors">
      <a:dk1>
        <a:sysClr val="windowText" lastClr="000000"/>
      </a:dk1>
      <a:lt1>
        <a:sysClr val="window" lastClr="FFFFFF"/>
      </a:lt1>
      <a:dk2>
        <a:srgbClr val="000000"/>
      </a:dk2>
      <a:lt2>
        <a:srgbClr val="D9D9D9"/>
      </a:lt2>
      <a:accent1>
        <a:srgbClr val="D2E6DB"/>
      </a:accent1>
      <a:accent2>
        <a:srgbClr val="B8D9CE"/>
      </a:accent2>
      <a:accent3>
        <a:srgbClr val="5A6E65"/>
      </a:accent3>
      <a:accent4>
        <a:srgbClr val="F7C2D2"/>
      </a:accent4>
      <a:accent5>
        <a:srgbClr val="EA5783"/>
      </a:accent5>
      <a:accent6>
        <a:srgbClr val="AC214A"/>
      </a:accent6>
      <a:hlink>
        <a:srgbClr val="5A6E65"/>
      </a:hlink>
      <a:folHlink>
        <a:srgbClr val="A2A2A2"/>
      </a:folHlink>
    </a:clrScheme>
    <a:fontScheme name="Kammarkollegiet_PPT_font">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ammarkollegiet_PPT_colors">
      <a:dk1>
        <a:sysClr val="windowText" lastClr="000000"/>
      </a:dk1>
      <a:lt1>
        <a:sysClr val="window" lastClr="FFFFFF"/>
      </a:lt1>
      <a:dk2>
        <a:srgbClr val="000000"/>
      </a:dk2>
      <a:lt2>
        <a:srgbClr val="D9D9D9"/>
      </a:lt2>
      <a:accent1>
        <a:srgbClr val="D2E6DB"/>
      </a:accent1>
      <a:accent2>
        <a:srgbClr val="B8D9CE"/>
      </a:accent2>
      <a:accent3>
        <a:srgbClr val="5A6E65"/>
      </a:accent3>
      <a:accent4>
        <a:srgbClr val="F7C2D2"/>
      </a:accent4>
      <a:accent5>
        <a:srgbClr val="EA5783"/>
      </a:accent5>
      <a:accent6>
        <a:srgbClr val="AC214A"/>
      </a:accent6>
      <a:hlink>
        <a:srgbClr val="5A6E65"/>
      </a:hlink>
      <a:folHlink>
        <a:srgbClr val="A2A2A2"/>
      </a:folHlink>
    </a:clrScheme>
    <a:fontScheme name="Kammarkollegiet_PPT_font">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2298</TotalTime>
  <Words>2206</Words>
  <Application>Microsoft Office PowerPoint</Application>
  <PresentationFormat>Bredbild</PresentationFormat>
  <Paragraphs>286</Paragraphs>
  <Slides>33</Slides>
  <Notes>3</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33</vt:i4>
      </vt:variant>
    </vt:vector>
  </HeadingPairs>
  <TitlesOfParts>
    <vt:vector size="43" baseType="lpstr">
      <vt:lpstr>Arial</vt:lpstr>
      <vt:lpstr>ArialMT</vt:lpstr>
      <vt:lpstr>Calibri</vt:lpstr>
      <vt:lpstr>Century Schoolbook</vt:lpstr>
      <vt:lpstr>Franklin Gothic Book</vt:lpstr>
      <vt:lpstr>inherit</vt:lpstr>
      <vt:lpstr>Merriweather</vt:lpstr>
      <vt:lpstr>Merriweather Sans</vt:lpstr>
      <vt:lpstr>Wingdings</vt:lpstr>
      <vt:lpstr>Kammarkollegiet</vt:lpstr>
      <vt:lpstr>IT-konsulttjänster Resurskonsulter och Programvaror och tjänster  Informationsseminarie 9 maj  2023 </vt:lpstr>
      <vt:lpstr>Program  09.00 – 09.10 Inledning 09.10 – 10.30 Genomgång av utvalda delar ur ramavtalsområdet ITK samt frågor 10.30 – 10.50 Kaffepaus 10.50 – 12.00 Genomgång av utvalda delar ur ramavtalsområdet Programvaror och tjänster samt frågor.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Externa frågor från deltagarna  </vt:lpstr>
      <vt:lpstr>Övertidsersättning?</vt:lpstr>
      <vt:lpstr>I vilket ramavtal avropas                     IT-säkerhetskonsulter?</vt:lpstr>
      <vt:lpstr>Avrop av en grupp av konsulter(team)? Vilket ramavtal ska användas? Hur ska man tänka?</vt:lpstr>
      <vt:lpstr>PowerPoint-presentation</vt:lpstr>
      <vt:lpstr>Avropsexempel Demo</vt:lpstr>
      <vt:lpstr>Avropsexempel 1</vt:lpstr>
      <vt:lpstr>Avropsexempel 2</vt:lpstr>
      <vt:lpstr>Avropsexempel 3</vt:lpstr>
      <vt:lpstr>Avropsexempel 4 FKU</vt:lpstr>
      <vt:lpstr>Allmänna frågor från deltagarna</vt:lpstr>
      <vt:lpstr>Frågor från deltagarna    – Informationsseminariet ITK och P&amp;T 9 maj</vt:lpstr>
      <vt:lpstr>Avrop av team,? När ska man använda det ena ramavtalet ITK, alternativt ramavtalet Programvaror &amp; tjänster(P&amp;T)? </vt:lpstr>
      <vt:lpstr>Förtydligande kring avgränsningar/skillnader mot andra IT-relaterade ramavtal? </vt:lpstr>
      <vt:lpstr>Nya LAS-lagen – och ”Uthyrningslagen” - som trädde i kraft 1 okt 2022.   Träffar de nya bestämmelserna i lagen om uthyrning av arbetstagare era ramavtal?   Har det framkommit något nytt sedan Avropadagen 27 oktober i förhållande till konsulttjänsterna på ITK?            </vt:lpstr>
      <vt:lpstr>  </vt:lpstr>
      <vt:lpstr>Nya LAS-lagen – och ”Uthyrningslagen” - som trädde i kraft 1 okt 2022.  Forts….</vt:lpstr>
      <vt:lpstr>Nya LAS-lagen – och ”Uthyrningslagen” - som trädde i kraft 1 okt 2022.  Forts….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Tina Norelius</dc:creator>
  <cp:keywords>class='Open'</cp:keywords>
  <cp:lastModifiedBy>Mikael Larsson</cp:lastModifiedBy>
  <cp:revision>293</cp:revision>
  <dcterms:created xsi:type="dcterms:W3CDTF">2021-10-25T21:41:53Z</dcterms:created>
  <dcterms:modified xsi:type="dcterms:W3CDTF">2023-05-08T13:28:16Z</dcterms:modified>
</cp:coreProperties>
</file>